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6858000" cx="12198350"/>
  <p:notesSz cx="6950075" cy="9236075"/>
  <p:embeddedFontLst>
    <p:embeddedFont>
      <p:font typeface="Inter"/>
      <p:regular r:id="rId29"/>
      <p:bold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2">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D3EDC5F-7859-47BF-A248-7621CF15819D}">
  <a:tblStyle styleId="{BD3EDC5F-7859-47BF-A248-7621CF15819D}"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regular.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Inter-bold.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11488" cy="461963"/>
          </a:xfrm>
          <a:prstGeom prst="rect">
            <a:avLst/>
          </a:prstGeom>
          <a:noFill/>
          <a:ln>
            <a:noFill/>
          </a:ln>
        </p:spPr>
        <p:txBody>
          <a:bodyPr anchorCtr="0" anchor="t"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4" name="Google Shape;4;n"/>
          <p:cNvSpPr txBox="1"/>
          <p:nvPr>
            <p:ph idx="10" type="dt"/>
          </p:nvPr>
        </p:nvSpPr>
        <p:spPr>
          <a:xfrm>
            <a:off x="3937000" y="0"/>
            <a:ext cx="3011488" cy="461963"/>
          </a:xfrm>
          <a:prstGeom prst="rect">
            <a:avLst/>
          </a:prstGeom>
          <a:noFill/>
          <a:ln>
            <a:noFill/>
          </a:ln>
        </p:spPr>
        <p:txBody>
          <a:bodyPr anchorCtr="0" anchor="t" bIns="46225" lIns="92475" spcFirstLastPara="1" rIns="92475" wrap="square" tIns="4622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5" name="Google Shape;5;n"/>
          <p:cNvSpPr/>
          <p:nvPr>
            <p:ph idx="3"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772525"/>
            <a:ext cx="3011488" cy="461963"/>
          </a:xfrm>
          <a:prstGeom prst="rect">
            <a:avLst/>
          </a:prstGeom>
          <a:noFill/>
          <a:ln>
            <a:noFill/>
          </a:ln>
        </p:spPr>
        <p:txBody>
          <a:bodyPr anchorCtr="0" anchor="b"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8" name="Google Shape;8;n"/>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28" name="Google Shape;128;p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0: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22" name="Google Shape;222;p1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1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31" name="Google Shape;231;p11: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2: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38" name="Google Shape;238;p1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3: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44" name="Google Shape;244;p1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4: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52" name="Google Shape;252;p1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Google Shape;258;p1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59" name="Google Shape;259;p15: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1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68" name="Google Shape;268;p16: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1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7" name="Google Shape;297;p17: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98" name="Google Shape;298;p17: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8: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306" name="Google Shape;306;p1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19: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313" name="Google Shape;313;p19: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4" name="Google Shape;134;p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35" name="Google Shape;135;p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2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9" name="Google Shape;319;p20: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320" name="Google Shape;320;p20: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21: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326" name="Google Shape;326;p2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22: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333" name="Google Shape;333;p2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2" name="Google Shape;142;p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43" name="Google Shape;143;p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51" name="Google Shape;151;p4: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52" name="Google Shape;152;p4: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60" name="Google Shape;160;p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70" name="Google Shape;170;p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7: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00" name="Google Shape;200;p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8: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07" name="Google Shape;207;p8: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9: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15" name="Google Shape;215;p9: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ver alternate" showMasterSp="0">
  <p:cSld name="3_Cover alternate">
    <p:spTree>
      <p:nvGrpSpPr>
        <p:cNvPr id="15"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b="0" l="0" r="0" t="0"/>
          <a:stretch/>
        </p:blipFill>
        <p:spPr>
          <a:xfrm>
            <a:off x="0" y="0"/>
            <a:ext cx="12198350" cy="6858000"/>
          </a:xfrm>
          <a:prstGeom prst="rect">
            <a:avLst/>
          </a:prstGeom>
          <a:noFill/>
          <a:ln>
            <a:noFill/>
          </a:ln>
        </p:spPr>
      </p:pic>
      <p:sp>
        <p:nvSpPr>
          <p:cNvPr id="17" name="Google Shape;17;p2"/>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b="0" l="0" r="0" t="0"/>
          <a:stretch/>
        </p:blipFill>
        <p:spPr>
          <a:xfrm>
            <a:off x="10758488" y="0"/>
            <a:ext cx="1439862" cy="1439863"/>
          </a:xfrm>
          <a:prstGeom prst="rect">
            <a:avLst/>
          </a:prstGeom>
          <a:noFill/>
          <a:ln>
            <a:noFill/>
          </a:ln>
        </p:spPr>
      </p:pic>
      <p:sp>
        <p:nvSpPr>
          <p:cNvPr id="19" name="Google Shape;19;p2"/>
          <p:cNvSpPr txBox="1"/>
          <p:nvPr>
            <p:ph type="ctrTitle"/>
          </p:nvPr>
        </p:nvSpPr>
        <p:spPr>
          <a:xfrm>
            <a:off x="915579" y="1476597"/>
            <a:ext cx="5422755"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0" name="Google Shape;20;p2"/>
          <p:cNvSpPr txBox="1"/>
          <p:nvPr>
            <p:ph idx="1" type="subTitle"/>
          </p:nvPr>
        </p:nvSpPr>
        <p:spPr>
          <a:xfrm>
            <a:off x="915580" y="2422865"/>
            <a:ext cx="5422755" cy="391225"/>
          </a:xfrm>
          <a:prstGeom prst="rect">
            <a:avLst/>
          </a:prstGeom>
          <a:noFill/>
          <a:ln>
            <a:noFill/>
          </a:ln>
        </p:spPr>
        <p:txBody>
          <a:bodyPr anchorCtr="0" anchor="t" bIns="0" lIns="0" spcFirstLastPara="1" rIns="0" wrap="square" tIns="0">
            <a:noAutofit/>
          </a:bodyPr>
          <a:lstStyle>
            <a:lvl1pPr lvl="0" marR="0" algn="l">
              <a:lnSpc>
                <a:spcPct val="100000"/>
              </a:lnSpc>
              <a:spcBef>
                <a:spcPts val="320"/>
              </a:spcBef>
              <a:spcAft>
                <a:spcPts val="0"/>
              </a:spcAft>
              <a:buClr>
                <a:schemeClr val="accent2"/>
              </a:buClr>
              <a:buSzPts val="1120"/>
              <a:buFont typeface="Arial"/>
              <a:buNone/>
              <a:defRPr b="0" sz="16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Standard slide_no bullets">
  <p:cSld name="4_Standard slide_no bullets">
    <p:spTree>
      <p:nvGrpSpPr>
        <p:cNvPr id="75" name="Shape 75"/>
        <p:cNvGrpSpPr/>
        <p:nvPr/>
      </p:nvGrpSpPr>
      <p:grpSpPr>
        <a:xfrm>
          <a:off x="0" y="0"/>
          <a:ext cx="0" cy="0"/>
          <a:chOff x="0" y="0"/>
          <a:chExt cx="0" cy="0"/>
        </a:xfrm>
      </p:grpSpPr>
      <p:sp>
        <p:nvSpPr>
          <p:cNvPr id="76" name="Google Shape;76;p11"/>
          <p:cNvSpPr txBox="1"/>
          <p:nvPr>
            <p:ph idx="1" type="body"/>
          </p:nvPr>
        </p:nvSpPr>
        <p:spPr>
          <a:xfrm>
            <a:off x="352800" y="2851522"/>
            <a:ext cx="4447800" cy="1202318"/>
          </a:xfrm>
          <a:prstGeom prst="rect">
            <a:avLst/>
          </a:prstGeom>
          <a:noFill/>
          <a:ln>
            <a:noFill/>
          </a:ln>
        </p:spPr>
        <p:txBody>
          <a:bodyPr anchorCtr="0" anchor="ctr" bIns="0" lIns="0" spcFirstLastPara="1" rIns="0" wrap="square" tIns="0">
            <a:noAutofit/>
          </a:bodyPr>
          <a:lstStyle>
            <a:lvl1pPr indent="-228600" lvl="0" marL="457200" algn="l">
              <a:lnSpc>
                <a:spcPct val="100000"/>
              </a:lnSpc>
              <a:spcBef>
                <a:spcPts val="720"/>
              </a:spcBef>
              <a:spcAft>
                <a:spcPts val="0"/>
              </a:spcAft>
              <a:buSzPts val="2520"/>
              <a:buNone/>
              <a:defRPr b="0" i="0" sz="3600" u="none" cap="none" strike="noStrike">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Quotes">
  <p:cSld name="1_Standard slide_Quotes">
    <p:spTree>
      <p:nvGrpSpPr>
        <p:cNvPr id="77" name="Shape 77"/>
        <p:cNvGrpSpPr/>
        <p:nvPr/>
      </p:nvGrpSpPr>
      <p:grpSpPr>
        <a:xfrm>
          <a:off x="0" y="0"/>
          <a:ext cx="0" cy="0"/>
          <a:chOff x="0" y="0"/>
          <a:chExt cx="0" cy="0"/>
        </a:xfrm>
      </p:grpSpPr>
      <p:sp>
        <p:nvSpPr>
          <p:cNvPr id="78" name="Google Shape;78;p12"/>
          <p:cNvSpPr txBox="1"/>
          <p:nvPr/>
        </p:nvSpPr>
        <p:spPr>
          <a:xfrm>
            <a:off x="477838" y="1489075"/>
            <a:ext cx="2338387" cy="8588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a:t>
            </a:r>
            <a:endParaRPr b="0" i="0" sz="1400" u="none" cap="none" strike="noStrike">
              <a:solidFill>
                <a:srgbClr val="000000"/>
              </a:solidFill>
              <a:latin typeface="Arial"/>
              <a:ea typeface="Arial"/>
              <a:cs typeface="Arial"/>
              <a:sym typeface="Arial"/>
            </a:endParaRPr>
          </a:p>
        </p:txBody>
      </p:sp>
      <p:sp>
        <p:nvSpPr>
          <p:cNvPr id="79" name="Google Shape;79;p12"/>
          <p:cNvSpPr txBox="1"/>
          <p:nvPr>
            <p:ph idx="1" type="body"/>
          </p:nvPr>
        </p:nvSpPr>
        <p:spPr>
          <a:xfrm>
            <a:off x="513350" y="2526765"/>
            <a:ext cx="5292000" cy="1800000"/>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0" name="Google Shape;80;p12"/>
          <p:cNvSpPr txBox="1"/>
          <p:nvPr>
            <p:ph idx="2" type="body"/>
          </p:nvPr>
        </p:nvSpPr>
        <p:spPr>
          <a:xfrm>
            <a:off x="513350" y="4632765"/>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12"/>
          <p:cNvSpPr txBox="1"/>
          <p:nvPr>
            <p:ph idx="3" type="body"/>
          </p:nvPr>
        </p:nvSpPr>
        <p:spPr>
          <a:xfrm>
            <a:off x="513350" y="4971442"/>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Quotes">
  <p:cSld name="2_Standard slide_Quotes">
    <p:spTree>
      <p:nvGrpSpPr>
        <p:cNvPr id="82" name="Shape 82"/>
        <p:cNvGrpSpPr/>
        <p:nvPr/>
      </p:nvGrpSpPr>
      <p:grpSpPr>
        <a:xfrm>
          <a:off x="0" y="0"/>
          <a:ext cx="0" cy="0"/>
          <a:chOff x="0" y="0"/>
          <a:chExt cx="0" cy="0"/>
        </a:xfrm>
      </p:grpSpPr>
      <p:sp>
        <p:nvSpPr>
          <p:cNvPr id="83" name="Google Shape;83;p13"/>
          <p:cNvSpPr txBox="1"/>
          <p:nvPr/>
        </p:nvSpPr>
        <p:spPr>
          <a:xfrm>
            <a:off x="4929188" y="979488"/>
            <a:ext cx="2339975" cy="88265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 </a:t>
            </a:r>
            <a:endParaRPr b="0" i="0" sz="1400" u="none" cap="none" strike="noStrike">
              <a:solidFill>
                <a:srgbClr val="000000"/>
              </a:solidFill>
              <a:latin typeface="Arial"/>
              <a:ea typeface="Arial"/>
              <a:cs typeface="Arial"/>
              <a:sym typeface="Arial"/>
            </a:endParaRPr>
          </a:p>
        </p:txBody>
      </p:sp>
      <p:sp>
        <p:nvSpPr>
          <p:cNvPr id="84" name="Google Shape;84;p13"/>
          <p:cNvSpPr txBox="1"/>
          <p:nvPr>
            <p:ph idx="1" type="body"/>
          </p:nvPr>
        </p:nvSpPr>
        <p:spPr>
          <a:xfrm>
            <a:off x="3453175" y="2060235"/>
            <a:ext cx="5292000" cy="3025522"/>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5" name="Google Shape;85;p13"/>
          <p:cNvSpPr txBox="1"/>
          <p:nvPr>
            <p:ph idx="2" type="body"/>
          </p:nvPr>
        </p:nvSpPr>
        <p:spPr>
          <a:xfrm>
            <a:off x="3453175" y="5506678"/>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6" name="Google Shape;86;p13"/>
          <p:cNvSpPr txBox="1"/>
          <p:nvPr>
            <p:ph idx="3" type="body"/>
          </p:nvPr>
        </p:nvSpPr>
        <p:spPr>
          <a:xfrm>
            <a:off x="3453175" y="5818717"/>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no bullets">
  <p:cSld name="2_Standard slide_no bullets">
    <p:spTree>
      <p:nvGrpSpPr>
        <p:cNvPr id="87" name="Shape 87"/>
        <p:cNvGrpSpPr/>
        <p:nvPr/>
      </p:nvGrpSpPr>
      <p:grpSpPr>
        <a:xfrm>
          <a:off x="0" y="0"/>
          <a:ext cx="0" cy="0"/>
          <a:chOff x="0" y="0"/>
          <a:chExt cx="0" cy="0"/>
        </a:xfrm>
      </p:grpSpPr>
      <p:sp>
        <p:nvSpPr>
          <p:cNvPr id="88" name="Google Shape;88;p14"/>
          <p:cNvSpPr/>
          <p:nvPr>
            <p:ph idx="2" type="pic"/>
          </p:nvPr>
        </p:nvSpPr>
        <p:spPr>
          <a:xfrm>
            <a:off x="6227180" y="0"/>
            <a:ext cx="5971170" cy="6858000"/>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89" name="Google Shape;89;p14"/>
          <p:cNvSpPr txBox="1"/>
          <p:nvPr>
            <p:ph idx="1" type="body"/>
          </p:nvPr>
        </p:nvSpPr>
        <p:spPr>
          <a:xfrm>
            <a:off x="617221" y="2578743"/>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SzPts val="2100"/>
              <a:buNone/>
              <a:defRPr sz="30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0" name="Google Shape;90;p14"/>
          <p:cNvSpPr txBox="1"/>
          <p:nvPr>
            <p:ph idx="3" type="body"/>
          </p:nvPr>
        </p:nvSpPr>
        <p:spPr>
          <a:xfrm>
            <a:off x="617221" y="3840384"/>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_first_level_bullets">
  <p:cSld name="Standard slide_no_first_level_bullets">
    <p:spTree>
      <p:nvGrpSpPr>
        <p:cNvPr id="91" name="Shape 91"/>
        <p:cNvGrpSpPr/>
        <p:nvPr/>
      </p:nvGrpSpPr>
      <p:grpSpPr>
        <a:xfrm>
          <a:off x="0" y="0"/>
          <a:ext cx="0" cy="0"/>
          <a:chOff x="0" y="0"/>
          <a:chExt cx="0" cy="0"/>
        </a:xfrm>
      </p:grpSpPr>
      <p:cxnSp>
        <p:nvCxnSpPr>
          <p:cNvPr id="92" name="Google Shape;92;p15"/>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3" name="Google Shape;93;p1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4" name="Google Shape;94;p1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95" name="Google Shape;95;p15"/>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solidFill>
                  <a:schemeClr val="lt1"/>
                </a:solidFill>
              </a:defRPr>
            </a:lvl1pPr>
            <a:lvl2pPr indent="-308610" lvl="1" marL="914400" algn="l">
              <a:lnSpc>
                <a:spcPct val="100000"/>
              </a:lnSpc>
              <a:spcBef>
                <a:spcPts val="360"/>
              </a:spcBef>
              <a:spcAft>
                <a:spcPts val="0"/>
              </a:spcAft>
              <a:buSzPts val="1260"/>
              <a:buChar char="►"/>
              <a:defRPr>
                <a:solidFill>
                  <a:schemeClr val="lt1"/>
                </a:solidFill>
              </a:defRPr>
            </a:lvl2pPr>
            <a:lvl3pPr indent="-299719" lvl="2" marL="1371600" algn="l">
              <a:lnSpc>
                <a:spcPct val="100000"/>
              </a:lnSpc>
              <a:spcBef>
                <a:spcPts val="320"/>
              </a:spcBef>
              <a:spcAft>
                <a:spcPts val="0"/>
              </a:spcAft>
              <a:buSzPts val="1120"/>
              <a:buChar char="►"/>
              <a:defRPr>
                <a:solidFill>
                  <a:schemeClr val="lt1"/>
                </a:solidFill>
              </a:defRPr>
            </a:lvl3pPr>
            <a:lvl4pPr indent="-290830" lvl="3" marL="1828800" algn="l">
              <a:lnSpc>
                <a:spcPct val="100000"/>
              </a:lnSpc>
              <a:spcBef>
                <a:spcPts val="280"/>
              </a:spcBef>
              <a:spcAft>
                <a:spcPts val="0"/>
              </a:spcAft>
              <a:buSzPts val="980"/>
              <a:buChar char="►"/>
              <a:defRPr>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no line">
  <p:cSld name="Title only, no line">
    <p:spTree>
      <p:nvGrpSpPr>
        <p:cNvPr id="96" name="Shape 96"/>
        <p:cNvGrpSpPr/>
        <p:nvPr/>
      </p:nvGrpSpPr>
      <p:grpSpPr>
        <a:xfrm>
          <a:off x="0" y="0"/>
          <a:ext cx="0" cy="0"/>
          <a:chOff x="0" y="0"/>
          <a:chExt cx="0" cy="0"/>
        </a:xfrm>
      </p:grpSpPr>
      <p:cxnSp>
        <p:nvCxnSpPr>
          <p:cNvPr id="97" name="Google Shape;97;p16"/>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8" name="Google Shape;98;p1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9" name="Google Shape;99;p16"/>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with headings">
  <p:cSld name="Two columns with headings">
    <p:spTree>
      <p:nvGrpSpPr>
        <p:cNvPr id="100" name="Shape 100"/>
        <p:cNvGrpSpPr/>
        <p:nvPr/>
      </p:nvGrpSpPr>
      <p:grpSpPr>
        <a:xfrm>
          <a:off x="0" y="0"/>
          <a:ext cx="0" cy="0"/>
          <a:chOff x="0" y="0"/>
          <a:chExt cx="0" cy="0"/>
        </a:xfrm>
      </p:grpSpPr>
      <p:cxnSp>
        <p:nvCxnSpPr>
          <p:cNvPr id="101" name="Google Shape;101;p1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102" name="Google Shape;102;p1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3" name="Google Shape;103;p17"/>
          <p:cNvSpPr txBox="1"/>
          <p:nvPr>
            <p:ph idx="1" type="body"/>
          </p:nvPr>
        </p:nvSpPr>
        <p:spPr>
          <a:xfrm>
            <a:off x="612648"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4" name="Google Shape;104;p17"/>
          <p:cNvSpPr txBox="1"/>
          <p:nvPr>
            <p:ph idx="2" type="body"/>
          </p:nvPr>
        </p:nvSpPr>
        <p:spPr>
          <a:xfrm>
            <a:off x="6199632"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5" name="Google Shape;105;p17"/>
          <p:cNvSpPr txBox="1"/>
          <p:nvPr>
            <p:ph idx="3" type="body"/>
          </p:nvPr>
        </p:nvSpPr>
        <p:spPr>
          <a:xfrm>
            <a:off x="609918"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6" name="Google Shape;106;p17"/>
          <p:cNvSpPr txBox="1"/>
          <p:nvPr>
            <p:ph idx="4" type="body"/>
          </p:nvPr>
        </p:nvSpPr>
        <p:spPr>
          <a:xfrm>
            <a:off x="6199632"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7" name="Google Shape;107;p17"/>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statement">
  <p:cSld name="Key statement">
    <p:spTree>
      <p:nvGrpSpPr>
        <p:cNvPr id="108" name="Shape 108"/>
        <p:cNvGrpSpPr/>
        <p:nvPr/>
      </p:nvGrpSpPr>
      <p:grpSpPr>
        <a:xfrm>
          <a:off x="0" y="0"/>
          <a:ext cx="0" cy="0"/>
          <a:chOff x="0" y="0"/>
          <a:chExt cx="0" cy="0"/>
        </a:xfrm>
      </p:grpSpPr>
      <p:pic>
        <p:nvPicPr>
          <p:cNvPr id="109" name="Google Shape;109;p1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used data">
  <p:cSld name="Focused data">
    <p:spTree>
      <p:nvGrpSpPr>
        <p:cNvPr id="110" name="Shape 110"/>
        <p:cNvGrpSpPr/>
        <p:nvPr/>
      </p:nvGrpSpPr>
      <p:grpSpPr>
        <a:xfrm>
          <a:off x="0" y="0"/>
          <a:ext cx="0" cy="0"/>
          <a:chOff x="0" y="0"/>
          <a:chExt cx="0" cy="0"/>
        </a:xfrm>
      </p:grpSpPr>
      <p:pic>
        <p:nvPicPr>
          <p:cNvPr id="111" name="Google Shape;111;p1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p:cSld name="Divider 1">
    <p:spTree>
      <p:nvGrpSpPr>
        <p:cNvPr id="112" name="Shape 112"/>
        <p:cNvGrpSpPr/>
        <p:nvPr/>
      </p:nvGrpSpPr>
      <p:grpSpPr>
        <a:xfrm>
          <a:off x="0" y="0"/>
          <a:ext cx="0" cy="0"/>
          <a:chOff x="0" y="0"/>
          <a:chExt cx="0" cy="0"/>
        </a:xfrm>
      </p:grpSpPr>
      <p:pic>
        <p:nvPicPr>
          <p:cNvPr id="113" name="Google Shape;113;p2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howMasterSp="0">
  <p:cSld name="1_Cover">
    <p:spTree>
      <p:nvGrpSpPr>
        <p:cNvPr id="21" name="Shape 21"/>
        <p:cNvGrpSpPr/>
        <p:nvPr/>
      </p:nvGrpSpPr>
      <p:grpSpPr>
        <a:xfrm>
          <a:off x="0" y="0"/>
          <a:ext cx="0" cy="0"/>
          <a:chOff x="0" y="0"/>
          <a:chExt cx="0" cy="0"/>
        </a:xfrm>
      </p:grpSpPr>
      <p:sp>
        <p:nvSpPr>
          <p:cNvPr id="22" name="Google Shape;22;p3"/>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cxnSp>
        <p:nvCxnSpPr>
          <p:cNvPr id="23" name="Google Shape;23;p3"/>
          <p:cNvCxnSpPr/>
          <p:nvPr/>
        </p:nvCxnSpPr>
        <p:spPr>
          <a:xfrm>
            <a:off x="1333500" y="5708650"/>
            <a:ext cx="8121650" cy="0"/>
          </a:xfrm>
          <a:prstGeom prst="straightConnector1">
            <a:avLst/>
          </a:prstGeom>
          <a:noFill/>
          <a:ln cap="flat" cmpd="sng" w="9525">
            <a:solidFill>
              <a:srgbClr val="828290"/>
            </a:solidFill>
            <a:prstDash val="solid"/>
            <a:round/>
            <a:headEnd len="sm" w="sm" type="none"/>
            <a:tailEnd len="sm" w="sm" type="none"/>
          </a:ln>
        </p:spPr>
      </p:cxnSp>
      <p:sp>
        <p:nvSpPr>
          <p:cNvPr id="24" name="Google Shape;24;p3"/>
          <p:cNvSpPr txBox="1"/>
          <p:nvPr/>
        </p:nvSpPr>
        <p:spPr>
          <a:xfrm>
            <a:off x="461963" y="5605463"/>
            <a:ext cx="1044575" cy="19685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828290"/>
                </a:solidFill>
                <a:latin typeface="Calibri"/>
                <a:ea typeface="Calibri"/>
                <a:cs typeface="Calibri"/>
                <a:sym typeface="Calibri"/>
              </a:rPr>
              <a:t>Written by</a:t>
            </a:r>
            <a:endParaRPr b="0" i="0" sz="1400" u="none" cap="none" strike="noStrike">
              <a:solidFill>
                <a:srgbClr val="000000"/>
              </a:solidFill>
              <a:latin typeface="Arial"/>
              <a:ea typeface="Arial"/>
              <a:cs typeface="Arial"/>
              <a:sym typeface="Arial"/>
            </a:endParaRPr>
          </a:p>
        </p:txBody>
      </p:sp>
      <p:pic>
        <p:nvPicPr>
          <p:cNvPr id="25" name="Google Shape;25;p3"/>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26" name="Google Shape;26;p3"/>
          <p:cNvSpPr txBox="1"/>
          <p:nvPr>
            <p:ph type="ctrTitle"/>
          </p:nvPr>
        </p:nvSpPr>
        <p:spPr>
          <a:xfrm>
            <a:off x="775504" y="1954221"/>
            <a:ext cx="4328932" cy="97970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7" name="Google Shape;27;p3"/>
          <p:cNvSpPr txBox="1"/>
          <p:nvPr>
            <p:ph idx="1" type="subTitle"/>
          </p:nvPr>
        </p:nvSpPr>
        <p:spPr>
          <a:xfrm>
            <a:off x="775504" y="3046158"/>
            <a:ext cx="4328932" cy="1046323"/>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b="1"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
        <p:nvSpPr>
          <p:cNvPr id="28" name="Google Shape;28;p3"/>
          <p:cNvSpPr txBox="1"/>
          <p:nvPr>
            <p:ph idx="2" type="body"/>
          </p:nvPr>
        </p:nvSpPr>
        <p:spPr>
          <a:xfrm>
            <a:off x="1333184" y="6019189"/>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9" name="Google Shape;29;p3"/>
          <p:cNvSpPr txBox="1"/>
          <p:nvPr>
            <p:ph idx="3" type="body"/>
          </p:nvPr>
        </p:nvSpPr>
        <p:spPr>
          <a:xfrm>
            <a:off x="1333184" y="6216807"/>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0" name="Google Shape;30;p3"/>
          <p:cNvSpPr/>
          <p:nvPr>
            <p:ph idx="4" type="pic"/>
          </p:nvPr>
        </p:nvSpPr>
        <p:spPr>
          <a:xfrm>
            <a:off x="461983" y="5914642"/>
            <a:ext cx="576000" cy="576000"/>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3">
  <p:cSld name="Divider 3">
    <p:spTree>
      <p:nvGrpSpPr>
        <p:cNvPr id="114" name="Shape 114"/>
        <p:cNvGrpSpPr/>
        <p:nvPr/>
      </p:nvGrpSpPr>
      <p:grpSpPr>
        <a:xfrm>
          <a:off x="0" y="0"/>
          <a:ext cx="0" cy="0"/>
          <a:chOff x="0" y="0"/>
          <a:chExt cx="0" cy="0"/>
        </a:xfrm>
      </p:grpSpPr>
      <p:pic>
        <p:nvPicPr>
          <p:cNvPr id="115" name="Google Shape;115;p21"/>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howMasterSp="0">
  <p:cSld name="Empty">
    <p:spTree>
      <p:nvGrpSpPr>
        <p:cNvPr id="116" name="Shape 116"/>
        <p:cNvGrpSpPr/>
        <p:nvPr/>
      </p:nvGrpSpPr>
      <p:grpSpPr>
        <a:xfrm>
          <a:off x="0" y="0"/>
          <a:ext cx="0" cy="0"/>
          <a:chOff x="0" y="0"/>
          <a:chExt cx="0" cy="0"/>
        </a:xfrm>
      </p:grpSpPr>
      <p:pic>
        <p:nvPicPr>
          <p:cNvPr id="117" name="Google Shape;117;p22"/>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p:cSld name="1_Empty">
    <p:spTree>
      <p:nvGrpSpPr>
        <p:cNvPr id="118" name="Shape 118"/>
        <p:cNvGrpSpPr/>
        <p:nvPr/>
      </p:nvGrpSpPr>
      <p:grpSpPr>
        <a:xfrm>
          <a:off x="0" y="0"/>
          <a:ext cx="0" cy="0"/>
          <a:chOff x="0" y="0"/>
          <a:chExt cx="0" cy="0"/>
        </a:xfrm>
      </p:grpSpPr>
      <p:pic>
        <p:nvPicPr>
          <p:cNvPr id="119" name="Google Shape;119;p23"/>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0" name="Google Shape;120;p23"/>
          <p:cNvSpPr/>
          <p:nvPr>
            <p:ph idx="2" type="media"/>
          </p:nvPr>
        </p:nvSpPr>
        <p:spPr>
          <a:xfrm>
            <a:off x="0" y="0"/>
            <a:ext cx="12198350" cy="6858000"/>
          </a:xfrm>
          <a:prstGeom prst="rect">
            <a:avLst/>
          </a:prstGeom>
          <a:noFill/>
          <a:ln>
            <a:noFill/>
          </a:ln>
        </p:spPr>
        <p:txBody>
          <a:bodyPr anchorCtr="0" anchor="ctr" bIns="0" lIns="0" spcFirstLastPara="1" rIns="0" wrap="square" tIns="0">
            <a:noAutofit/>
          </a:bodyPr>
          <a:lstStyle>
            <a:lvl1pPr lvl="0" marR="0" rtl="0" algn="ctr">
              <a:lnSpc>
                <a:spcPct val="100000"/>
              </a:lnSpc>
              <a:spcBef>
                <a:spcPts val="400"/>
              </a:spcBef>
              <a:spcAft>
                <a:spcPts val="0"/>
              </a:spcAft>
              <a:buClr>
                <a:schemeClr val="lt2"/>
              </a:buClr>
              <a:buSzPts val="1400"/>
              <a:buFont typeface="Arial"/>
              <a:buNone/>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legal text" showMasterSp="0">
  <p:cSld name="Final legal text">
    <p:spTree>
      <p:nvGrpSpPr>
        <p:cNvPr id="121" name="Shape 121"/>
        <p:cNvGrpSpPr/>
        <p:nvPr/>
      </p:nvGrpSpPr>
      <p:grpSpPr>
        <a:xfrm>
          <a:off x="0" y="0"/>
          <a:ext cx="0" cy="0"/>
          <a:chOff x="0" y="0"/>
          <a:chExt cx="0" cy="0"/>
        </a:xfrm>
      </p:grpSpPr>
      <p:pic>
        <p:nvPicPr>
          <p:cNvPr id="122" name="Google Shape;122;p2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3" name="Google Shape;123;p24"/>
          <p:cNvSpPr txBox="1"/>
          <p:nvPr>
            <p:ph idx="1" type="body"/>
          </p:nvPr>
        </p:nvSpPr>
        <p:spPr>
          <a:xfrm>
            <a:off x="607799" y="719139"/>
            <a:ext cx="4677635" cy="5210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840"/>
              </a:spcBef>
              <a:spcAft>
                <a:spcPts val="0"/>
              </a:spcAft>
              <a:buSzPts val="1200"/>
              <a:buNone/>
              <a:defRPr sz="1200">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900"/>
              <a:buNone/>
              <a:defRPr b="1" sz="900">
                <a:solidFill>
                  <a:schemeClr val="lt1"/>
                </a:solidFill>
                <a:latin typeface="Calibri"/>
                <a:ea typeface="Calibri"/>
                <a:cs typeface="Calibri"/>
                <a:sym typeface="Calibri"/>
              </a:defRPr>
            </a:lvl2pPr>
            <a:lvl3pPr indent="-268605" lvl="2" marL="1371600" algn="l">
              <a:lnSpc>
                <a:spcPct val="100000"/>
              </a:lnSpc>
              <a:spcBef>
                <a:spcPts val="0"/>
              </a:spcBef>
              <a:spcAft>
                <a:spcPts val="0"/>
              </a:spcAft>
              <a:buClr>
                <a:schemeClr val="dk2"/>
              </a:buClr>
              <a:buSzPts val="630"/>
              <a:buFont typeface="Arial"/>
              <a:buChar char="►"/>
              <a:defRPr b="1" sz="9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800"/>
              <a:buNone/>
              <a:defRPr sz="800">
                <a:solidFill>
                  <a:schemeClr val="lt1"/>
                </a:solidFill>
                <a:latin typeface="Calibri"/>
                <a:ea typeface="Calibri"/>
                <a:cs typeface="Calibri"/>
                <a:sym typeface="Calibri"/>
              </a:defRPr>
            </a:lvl4pPr>
            <a:lvl5pPr indent="-264160" lvl="4" marL="2286000" algn="l">
              <a:lnSpc>
                <a:spcPct val="100000"/>
              </a:lnSpc>
              <a:spcBef>
                <a:spcPts val="0"/>
              </a:spcBef>
              <a:spcAft>
                <a:spcPts val="0"/>
              </a:spcAft>
              <a:buClr>
                <a:schemeClr val="dk2"/>
              </a:buClr>
              <a:buSzPts val="560"/>
              <a:buFont typeface="Arial"/>
              <a:buChar char="►"/>
              <a:defRPr sz="8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24" name="Shape 124"/>
        <p:cNvGrpSpPr/>
        <p:nvPr/>
      </p:nvGrpSpPr>
      <p:grpSpPr>
        <a:xfrm>
          <a:off x="0" y="0"/>
          <a:ext cx="0" cy="0"/>
          <a:chOff x="0" y="0"/>
          <a:chExt cx="0" cy="0"/>
        </a:xfrm>
      </p:grpSpPr>
      <p:pic>
        <p:nvPicPr>
          <p:cNvPr id="125" name="Google Shape;125;p2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no bullets">
  <p:cSld name="1_Standard slide_no bullets">
    <p:spTree>
      <p:nvGrpSpPr>
        <p:cNvPr id="31" name="Shape 31"/>
        <p:cNvGrpSpPr/>
        <p:nvPr/>
      </p:nvGrpSpPr>
      <p:grpSpPr>
        <a:xfrm>
          <a:off x="0" y="0"/>
          <a:ext cx="0" cy="0"/>
          <a:chOff x="0" y="0"/>
          <a:chExt cx="0" cy="0"/>
        </a:xfrm>
      </p:grpSpPr>
      <p:cxnSp>
        <p:nvCxnSpPr>
          <p:cNvPr id="32" name="Google Shape;32;p4"/>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33" name="Google Shape;33;p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34" name="Google Shape;34;p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35" name="Google Shape;35;p4"/>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6" name="Google Shape;36;p4"/>
          <p:cNvSpPr txBox="1"/>
          <p:nvPr>
            <p:ph idx="2" type="body"/>
          </p:nvPr>
        </p:nvSpPr>
        <p:spPr>
          <a:xfrm>
            <a:off x="7133461" y="4055931"/>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7" name="Google Shape;37;p4"/>
          <p:cNvSpPr/>
          <p:nvPr>
            <p:ph idx="3" type="pic"/>
          </p:nvPr>
        </p:nvSpPr>
        <p:spPr>
          <a:xfrm>
            <a:off x="6123007" y="3578083"/>
            <a:ext cx="778959" cy="778959"/>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38" name="Google Shape;38;p4"/>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9" name="Google Shape;39;p4"/>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p:cSld name="Standard slide">
    <p:spTree>
      <p:nvGrpSpPr>
        <p:cNvPr id="40" name="Shape 40"/>
        <p:cNvGrpSpPr/>
        <p:nvPr/>
      </p:nvGrpSpPr>
      <p:grpSpPr>
        <a:xfrm>
          <a:off x="0" y="0"/>
          <a:ext cx="0" cy="0"/>
          <a:chOff x="0" y="0"/>
          <a:chExt cx="0" cy="0"/>
        </a:xfrm>
      </p:grpSpPr>
      <p:cxnSp>
        <p:nvCxnSpPr>
          <p:cNvPr id="41" name="Google Shape;41;p5"/>
          <p:cNvCxnSpPr/>
          <p:nvPr/>
        </p:nvCxnSpPr>
        <p:spPr>
          <a:xfrm>
            <a:off x="609600" y="908050"/>
            <a:ext cx="10980738" cy="0"/>
          </a:xfrm>
          <a:prstGeom prst="straightConnector1">
            <a:avLst/>
          </a:prstGeom>
          <a:noFill/>
          <a:ln cap="flat" cmpd="sng" w="28575">
            <a:solidFill>
              <a:schemeClr val="lt2"/>
            </a:solidFill>
            <a:prstDash val="solid"/>
            <a:round/>
            <a:headEnd len="sm" w="sm" type="none"/>
            <a:tailEnd len="sm" w="sm" type="none"/>
          </a:ln>
        </p:spPr>
      </p:cxnSp>
      <p:pic>
        <p:nvPicPr>
          <p:cNvPr id="42" name="Google Shape;42;p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43" name="Google Shape;43;p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4" name="Google Shape;44;p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Clr>
                <a:schemeClr val="lt2"/>
              </a:buClr>
              <a:buSzPts val="1400"/>
              <a:buChar char="►"/>
              <a:defRPr>
                <a:latin typeface="Calibri"/>
                <a:ea typeface="Calibri"/>
                <a:cs typeface="Calibri"/>
                <a:sym typeface="Calibri"/>
              </a:defRPr>
            </a:lvl1pPr>
            <a:lvl2pPr indent="-308610" lvl="1" marL="914400" algn="l">
              <a:lnSpc>
                <a:spcPct val="100000"/>
              </a:lnSpc>
              <a:spcBef>
                <a:spcPts val="360"/>
              </a:spcBef>
              <a:spcAft>
                <a:spcPts val="0"/>
              </a:spcAft>
              <a:buClr>
                <a:schemeClr val="lt2"/>
              </a:buClr>
              <a:buSzPts val="1260"/>
              <a:buChar char="►"/>
              <a:defRPr>
                <a:latin typeface="Calibri"/>
                <a:ea typeface="Calibri"/>
                <a:cs typeface="Calibri"/>
                <a:sym typeface="Calibri"/>
              </a:defRPr>
            </a:lvl2pPr>
            <a:lvl3pPr indent="-299719" lvl="2" marL="1371600" algn="l">
              <a:lnSpc>
                <a:spcPct val="100000"/>
              </a:lnSpc>
              <a:spcBef>
                <a:spcPts val="320"/>
              </a:spcBef>
              <a:spcAft>
                <a:spcPts val="0"/>
              </a:spcAft>
              <a:buClr>
                <a:schemeClr val="lt2"/>
              </a:buClr>
              <a:buSzPts val="1120"/>
              <a:buChar char="►"/>
              <a:defRPr>
                <a:latin typeface="Calibri"/>
                <a:ea typeface="Calibri"/>
                <a:cs typeface="Calibri"/>
                <a:sym typeface="Calibri"/>
              </a:defRPr>
            </a:lvl3pPr>
            <a:lvl4pPr indent="-290830" lvl="3" marL="1828800" algn="l">
              <a:lnSpc>
                <a:spcPct val="100000"/>
              </a:lnSpc>
              <a:spcBef>
                <a:spcPts val="280"/>
              </a:spcBef>
              <a:spcAft>
                <a:spcPts val="0"/>
              </a:spcAft>
              <a:buClr>
                <a:schemeClr val="lt2"/>
              </a:buClr>
              <a:buSzPts val="980"/>
              <a:buChar char="►"/>
              <a:defRPr>
                <a:latin typeface="Calibri"/>
                <a:ea typeface="Calibri"/>
                <a:cs typeface="Calibri"/>
                <a:sym typeface="Calibri"/>
              </a:defRPr>
            </a:lvl4pPr>
            <a:lvl5pPr indent="-281939" lvl="4" marL="2286000" algn="l">
              <a:lnSpc>
                <a:spcPct val="100000"/>
              </a:lnSpc>
              <a:spcBef>
                <a:spcPts val="240"/>
              </a:spcBef>
              <a:spcAft>
                <a:spcPts val="0"/>
              </a:spcAft>
              <a:buClr>
                <a:schemeClr val="lt2"/>
              </a:buClr>
              <a:buSzPts val="840"/>
              <a:buChar char="►"/>
              <a:defRPr>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roved question wide" showMasterSp="0">
  <p:cSld name="Approved question wide">
    <p:spTree>
      <p:nvGrpSpPr>
        <p:cNvPr id="45" name="Shape 45"/>
        <p:cNvGrpSpPr/>
        <p:nvPr/>
      </p:nvGrpSpPr>
      <p:grpSpPr>
        <a:xfrm>
          <a:off x="0" y="0"/>
          <a:ext cx="0" cy="0"/>
          <a:chOff x="0" y="0"/>
          <a:chExt cx="0" cy="0"/>
        </a:xfrm>
      </p:grpSpPr>
      <p:pic>
        <p:nvPicPr>
          <p:cNvPr id="46" name="Google Shape;46;p6"/>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47" name="Google Shape;47;p6"/>
          <p:cNvSpPr txBox="1"/>
          <p:nvPr>
            <p:ph type="ctrTitle"/>
          </p:nvPr>
        </p:nvSpPr>
        <p:spPr>
          <a:xfrm>
            <a:off x="944880" y="2158329"/>
            <a:ext cx="4783882"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8" name="Google Shape;48;p6"/>
          <p:cNvSpPr txBox="1"/>
          <p:nvPr>
            <p:ph idx="1" type="subTitle"/>
          </p:nvPr>
        </p:nvSpPr>
        <p:spPr>
          <a:xfrm>
            <a:off x="945072" y="3200329"/>
            <a:ext cx="4808028" cy="645742"/>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lt1"/>
                </a:solidFill>
                <a:latin typeface="Calibri"/>
                <a:ea typeface="Calibri"/>
                <a:cs typeface="Calibri"/>
                <a:sym typeface="Calibri"/>
              </a:defRPr>
            </a:lvl1pPr>
            <a:lvl2pPr lvl="1" algn="l">
              <a:lnSpc>
                <a:spcPct val="100000"/>
              </a:lnSpc>
              <a:spcBef>
                <a:spcPts val="320"/>
              </a:spcBef>
              <a:spcAft>
                <a:spcPts val="0"/>
              </a:spcAft>
              <a:buSzPts val="1120"/>
              <a:buNone/>
              <a:defRPr sz="1600">
                <a:solidFill>
                  <a:srgbClr val="FEFEFE"/>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Standard slide">
  <p:cSld name="3_Standard slide">
    <p:spTree>
      <p:nvGrpSpPr>
        <p:cNvPr id="49" name="Shape 49"/>
        <p:cNvGrpSpPr/>
        <p:nvPr/>
      </p:nvGrpSpPr>
      <p:grpSpPr>
        <a:xfrm>
          <a:off x="0" y="0"/>
          <a:ext cx="0" cy="0"/>
          <a:chOff x="0" y="0"/>
          <a:chExt cx="0" cy="0"/>
        </a:xfrm>
      </p:grpSpPr>
      <p:cxnSp>
        <p:nvCxnSpPr>
          <p:cNvPr id="50" name="Google Shape;50;p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51" name="Google Shape;51;p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2" name="Google Shape;52;p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
  <p:cSld name="2_Standard slide">
    <p:spTree>
      <p:nvGrpSpPr>
        <p:cNvPr id="53" name="Shape 53"/>
        <p:cNvGrpSpPr/>
        <p:nvPr/>
      </p:nvGrpSpPr>
      <p:grpSpPr>
        <a:xfrm>
          <a:off x="0" y="0"/>
          <a:ext cx="0" cy="0"/>
          <a:chOff x="0" y="0"/>
          <a:chExt cx="0" cy="0"/>
        </a:xfrm>
      </p:grpSpPr>
      <p:cxnSp>
        <p:nvCxnSpPr>
          <p:cNvPr id="54" name="Google Shape;54;p8"/>
          <p:cNvCxnSpPr/>
          <p:nvPr/>
        </p:nvCxnSpPr>
        <p:spPr>
          <a:xfrm>
            <a:off x="609600" y="908050"/>
            <a:ext cx="7724775" cy="0"/>
          </a:xfrm>
          <a:prstGeom prst="straightConnector1">
            <a:avLst/>
          </a:prstGeom>
          <a:noFill/>
          <a:ln cap="flat" cmpd="sng" w="19050">
            <a:solidFill>
              <a:schemeClr val="lt2"/>
            </a:solidFill>
            <a:prstDash val="solid"/>
            <a:round/>
            <a:headEnd len="sm" w="sm" type="none"/>
            <a:tailEnd len="sm" w="sm" type="none"/>
          </a:ln>
        </p:spPr>
      </p:cxnSp>
      <p:pic>
        <p:nvPicPr>
          <p:cNvPr id="55" name="Google Shape;55;p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6" name="Google Shape;56;p8"/>
          <p:cNvSpPr/>
          <p:nvPr>
            <p:ph idx="2" type="pic"/>
          </p:nvPr>
        </p:nvSpPr>
        <p:spPr>
          <a:xfrm>
            <a:off x="8199120" y="1"/>
            <a:ext cx="3999231" cy="6156104"/>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57" name="Google Shape;57;p8"/>
          <p:cNvSpPr txBox="1"/>
          <p:nvPr>
            <p:ph type="title"/>
          </p:nvPr>
        </p:nvSpPr>
        <p:spPr>
          <a:xfrm>
            <a:off x="609919" y="294200"/>
            <a:ext cx="7444422"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58" name="Google Shape;58;p8"/>
          <p:cNvSpPr txBox="1"/>
          <p:nvPr>
            <p:ph idx="1" type="body"/>
          </p:nvPr>
        </p:nvSpPr>
        <p:spPr>
          <a:xfrm>
            <a:off x="609918" y="1137921"/>
            <a:ext cx="7299642" cy="8737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9" name="Google Shape;59;p8"/>
          <p:cNvSpPr txBox="1"/>
          <p:nvPr>
            <p:ph idx="3" type="body"/>
          </p:nvPr>
        </p:nvSpPr>
        <p:spPr>
          <a:xfrm>
            <a:off x="609918" y="2311401"/>
            <a:ext cx="3580117" cy="384470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0" name="Google Shape;60;p8"/>
          <p:cNvSpPr txBox="1"/>
          <p:nvPr>
            <p:ph idx="4" type="body"/>
          </p:nvPr>
        </p:nvSpPr>
        <p:spPr>
          <a:xfrm>
            <a:off x="4329443" y="2311401"/>
            <a:ext cx="3580117" cy="125475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1" name="Google Shape;61;p8"/>
          <p:cNvSpPr txBox="1"/>
          <p:nvPr>
            <p:ph idx="5" type="body"/>
          </p:nvPr>
        </p:nvSpPr>
        <p:spPr>
          <a:xfrm>
            <a:off x="4329443" y="4236721"/>
            <a:ext cx="3580117" cy="1944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
  <p:cSld name="1_Standard slide">
    <p:spTree>
      <p:nvGrpSpPr>
        <p:cNvPr id="62" name="Shape 62"/>
        <p:cNvGrpSpPr/>
        <p:nvPr/>
      </p:nvGrpSpPr>
      <p:grpSpPr>
        <a:xfrm>
          <a:off x="0" y="0"/>
          <a:ext cx="0" cy="0"/>
          <a:chOff x="0" y="0"/>
          <a:chExt cx="0" cy="0"/>
        </a:xfrm>
      </p:grpSpPr>
      <p:cxnSp>
        <p:nvCxnSpPr>
          <p:cNvPr id="63" name="Google Shape;63;p9"/>
          <p:cNvCxnSpPr/>
          <p:nvPr/>
        </p:nvCxnSpPr>
        <p:spPr>
          <a:xfrm>
            <a:off x="2695575" y="908050"/>
            <a:ext cx="8891588" cy="0"/>
          </a:xfrm>
          <a:prstGeom prst="straightConnector1">
            <a:avLst/>
          </a:prstGeom>
          <a:noFill/>
          <a:ln cap="flat" cmpd="sng" w="19050">
            <a:solidFill>
              <a:schemeClr val="lt2"/>
            </a:solidFill>
            <a:prstDash val="solid"/>
            <a:round/>
            <a:headEnd len="sm" w="sm" type="none"/>
            <a:tailEnd len="sm" w="sm" type="none"/>
          </a:ln>
        </p:spPr>
      </p:cxnSp>
      <p:pic>
        <p:nvPicPr>
          <p:cNvPr id="64" name="Google Shape;64;p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65" name="Google Shape;65;p9"/>
          <p:cNvSpPr/>
          <p:nvPr>
            <p:ph idx="2" type="pic"/>
          </p:nvPr>
        </p:nvSpPr>
        <p:spPr>
          <a:xfrm>
            <a:off x="0" y="0"/>
            <a:ext cx="2384460" cy="6857999"/>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66" name="Google Shape;66;p9"/>
          <p:cNvSpPr txBox="1"/>
          <p:nvPr>
            <p:ph type="title"/>
          </p:nvPr>
        </p:nvSpPr>
        <p:spPr>
          <a:xfrm>
            <a:off x="2695294" y="294200"/>
            <a:ext cx="8892000"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67" name="Google Shape;67;p9"/>
          <p:cNvSpPr txBox="1"/>
          <p:nvPr>
            <p:ph idx="1" type="body"/>
          </p:nvPr>
        </p:nvSpPr>
        <p:spPr>
          <a:xfrm>
            <a:off x="2695293" y="1137921"/>
            <a:ext cx="274288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8" name="Google Shape;68;p9"/>
          <p:cNvSpPr txBox="1"/>
          <p:nvPr>
            <p:ph idx="3" type="body"/>
          </p:nvPr>
        </p:nvSpPr>
        <p:spPr>
          <a:xfrm>
            <a:off x="5727083" y="1137921"/>
            <a:ext cx="280384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9" name="Google Shape;69;p9"/>
          <p:cNvSpPr txBox="1"/>
          <p:nvPr>
            <p:ph idx="4" type="body"/>
          </p:nvPr>
        </p:nvSpPr>
        <p:spPr>
          <a:xfrm>
            <a:off x="8819832" y="1137921"/>
            <a:ext cx="2768600" cy="279615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 bullets" type="obj">
  <p:cSld name="OBJECT">
    <p:spTree>
      <p:nvGrpSpPr>
        <p:cNvPr id="70" name="Shape 70"/>
        <p:cNvGrpSpPr/>
        <p:nvPr/>
      </p:nvGrpSpPr>
      <p:grpSpPr>
        <a:xfrm>
          <a:off x="0" y="0"/>
          <a:ext cx="0" cy="0"/>
          <a:chOff x="0" y="0"/>
          <a:chExt cx="0" cy="0"/>
        </a:xfrm>
      </p:grpSpPr>
      <p:cxnSp>
        <p:nvCxnSpPr>
          <p:cNvPr id="71" name="Google Shape;71;p10"/>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72" name="Google Shape;72;p1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73" name="Google Shape;73;p1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74" name="Google Shape;74;p10"/>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1260"/>
              <a:buNone/>
              <a:defRPr sz="1800">
                <a:solidFill>
                  <a:schemeClr val="lt1"/>
                </a:solidFill>
                <a:latin typeface="Calibri"/>
                <a:ea typeface="Calibri"/>
                <a:cs typeface="Calibri"/>
                <a:sym typeface="Calibri"/>
              </a:defRPr>
            </a:lvl2pPr>
            <a:lvl3pPr indent="-228600" lvl="2" marL="1371600" algn="l">
              <a:lnSpc>
                <a:spcPct val="100000"/>
              </a:lnSpc>
              <a:spcBef>
                <a:spcPts val="0"/>
              </a:spcBef>
              <a:spcAft>
                <a:spcPts val="0"/>
              </a:spcAft>
              <a:buSzPts val="1120"/>
              <a:buNone/>
              <a:defRPr sz="16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980"/>
              <a:buNone/>
              <a:defRPr sz="1400">
                <a:solidFill>
                  <a:schemeClr val="lt1"/>
                </a:solidFill>
                <a:latin typeface="Calibri"/>
                <a:ea typeface="Calibri"/>
                <a:cs typeface="Calibri"/>
                <a:sym typeface="Calibri"/>
              </a:defRPr>
            </a:lvl4pPr>
            <a:lvl5pPr indent="-228600" lvl="4" marL="2286000" algn="l">
              <a:lnSpc>
                <a:spcPct val="100000"/>
              </a:lnSpc>
              <a:spcBef>
                <a:spcPts val="0"/>
              </a:spcBef>
              <a:spcAft>
                <a:spcPts val="0"/>
              </a:spcAft>
              <a:buSzPts val="840"/>
              <a:buNone/>
              <a:defRPr sz="12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09600" y="293688"/>
            <a:ext cx="10979150" cy="592137"/>
          </a:xfrm>
          <a:prstGeom prst="rect">
            <a:avLst/>
          </a:prstGeom>
          <a:noFill/>
          <a:ln>
            <a:noFill/>
          </a:ln>
        </p:spPr>
        <p:txBody>
          <a:bodyPr anchorCtr="0" anchor="t" bIns="0" lIns="0" spcFirstLastPara="1" rIns="0" wrap="square" tIns="0">
            <a:noAutofit/>
          </a:bodyPr>
          <a:lstStyle>
            <a:lvl1pPr lvl="0"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1pPr>
            <a:lvl2pPr lvl="1"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2pPr>
            <a:lvl3pPr lvl="2"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3pPr>
            <a:lvl4pPr lvl="3"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4pPr>
            <a:lvl5pPr lvl="4"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5pPr>
            <a:lvl6pPr lvl="5"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6pPr>
            <a:lvl7pPr lvl="6"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7pPr>
            <a:lvl8pPr lvl="7"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8pPr>
            <a:lvl9pPr lvl="8"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9pPr>
          </a:lstStyle>
          <a:p/>
        </p:txBody>
      </p:sp>
      <p:sp>
        <p:nvSpPr>
          <p:cNvPr id="11" name="Google Shape;11;p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lvl1pPr indent="-317500" lvl="0" marL="45720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indent="-308610" lvl="1" marL="914400"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indent="-299719" lvl="2" marL="1371600"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indent="-290830" lvl="3" marL="1828800"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indent="-281939" lvl="4" marL="2286000"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12" name="Google Shape;12;p1"/>
          <p:cNvSpPr txBox="1"/>
          <p:nvPr/>
        </p:nvSpPr>
        <p:spPr>
          <a:xfrm>
            <a:off x="10642600" y="6470650"/>
            <a:ext cx="1192213" cy="1809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4 July 2020</a:t>
            </a:r>
            <a:endParaRPr b="0" i="0" sz="800" u="none" cap="none" strike="noStrike">
              <a:solidFill>
                <a:schemeClr val="lt1"/>
              </a:solidFill>
              <a:latin typeface="Calibri"/>
              <a:ea typeface="Calibri"/>
              <a:cs typeface="Calibri"/>
              <a:sym typeface="Calibri"/>
            </a:endParaRPr>
          </a:p>
        </p:txBody>
      </p:sp>
      <p:sp>
        <p:nvSpPr>
          <p:cNvPr id="13" name="Google Shape;13;p1"/>
          <p:cNvSpPr txBox="1"/>
          <p:nvPr/>
        </p:nvSpPr>
        <p:spPr>
          <a:xfrm>
            <a:off x="3162300" y="6470650"/>
            <a:ext cx="3086100" cy="18097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1" i="0" lang="en-US" sz="800" u="none" cap="none" strike="noStrike">
                <a:solidFill>
                  <a:schemeClr val="lt1"/>
                </a:solidFill>
                <a:latin typeface="Calibri"/>
                <a:ea typeface="Calibri"/>
                <a:cs typeface="Calibri"/>
                <a:sym typeface="Calibri"/>
              </a:rPr>
              <a:t>Maharashtra State Board of Technical Education</a:t>
            </a:r>
            <a:endParaRPr b="0" i="0" sz="1400" u="none" cap="none" strike="noStrike">
              <a:solidFill>
                <a:srgbClr val="000000"/>
              </a:solidFill>
              <a:latin typeface="Arial"/>
              <a:ea typeface="Arial"/>
              <a:cs typeface="Arial"/>
              <a:sym typeface="Arial"/>
            </a:endParaRPr>
          </a:p>
        </p:txBody>
      </p:sp>
      <p:sp>
        <p:nvSpPr>
          <p:cNvPr id="14" name="Google Shape;14;p1"/>
          <p:cNvSpPr txBox="1"/>
          <p:nvPr/>
        </p:nvSpPr>
        <p:spPr>
          <a:xfrm>
            <a:off x="609600" y="6470650"/>
            <a:ext cx="663575" cy="180975"/>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Page </a:t>
            </a:r>
            <a:fld id="{00000000-1234-1234-1234-123412341234}" type="slidenum">
              <a:rPr b="0" i="0" lang="en-US" sz="800" u="none" cap="none" strike="noStrike">
                <a:solidFill>
                  <a:schemeClr val="lt1"/>
                </a:solidFill>
                <a:latin typeface="Calibri"/>
                <a:ea typeface="Calibri"/>
                <a:cs typeface="Calibri"/>
                <a:sym typeface="Calibri"/>
              </a:rPr>
              <a:t>‹#›</a:t>
            </a:fld>
            <a:endParaRPr b="0" i="0" sz="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8.png"/><Relationship Id="rId4" Type="http://schemas.openxmlformats.org/officeDocument/2006/relationships/image" Target="../media/image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6"/>
          <p:cNvSpPr txBox="1"/>
          <p:nvPr>
            <p:ph type="ctrTitle"/>
          </p:nvPr>
        </p:nvSpPr>
        <p:spPr>
          <a:xfrm>
            <a:off x="915988" y="1476375"/>
            <a:ext cx="5422900" cy="860425"/>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CO_IF_22316_UO1</a:t>
            </a:r>
            <a:endParaRPr/>
          </a:p>
        </p:txBody>
      </p:sp>
      <p:sp>
        <p:nvSpPr>
          <p:cNvPr id="131" name="Google Shape;131;p26"/>
          <p:cNvSpPr txBox="1"/>
          <p:nvPr>
            <p:ph idx="1" type="subTitle"/>
          </p:nvPr>
        </p:nvSpPr>
        <p:spPr>
          <a:xfrm>
            <a:off x="915988" y="2526632"/>
            <a:ext cx="5422900" cy="127066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40"/>
              <a:buNone/>
            </a:pPr>
            <a:r>
              <a:rPr lang="en-US" sz="1200"/>
              <a:t>Chetashri Bhusari, Lecturer, Vidyalankar Polytechnic</a:t>
            </a:r>
            <a:endParaRPr sz="1200"/>
          </a:p>
          <a:p>
            <a:pPr indent="0" lvl="0" marL="0" rtl="0" algn="l">
              <a:lnSpc>
                <a:spcPct val="100000"/>
              </a:lnSpc>
              <a:spcBef>
                <a:spcPts val="1520"/>
              </a:spcBef>
              <a:spcAft>
                <a:spcPts val="0"/>
              </a:spcAft>
              <a:buSzPts val="1120"/>
              <a:buNone/>
            </a:pPr>
            <a:r>
              <a:rPr b="1" lang="en-US"/>
              <a:t>Date: 01 July 2020</a:t>
            </a:r>
            <a:endParaRPr/>
          </a:p>
          <a:p>
            <a:pPr indent="0" lvl="0" marL="0" rtl="0" algn="l">
              <a:lnSpc>
                <a:spcPct val="100000"/>
              </a:lnSpc>
              <a:spcBef>
                <a:spcPts val="1520"/>
              </a:spcBef>
              <a:spcAft>
                <a:spcPts val="0"/>
              </a:spcAft>
              <a:buSzPts val="1120"/>
              <a:buNone/>
            </a:pPr>
            <a:r>
              <a:rPr b="1" lang="en-US"/>
              <a:t>MSBTE LEAD: Learning at your Doorstep</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  of inside member function declaration in a class </a:t>
            </a:r>
            <a:endParaRPr/>
          </a:p>
        </p:txBody>
      </p:sp>
      <p:sp>
        <p:nvSpPr>
          <p:cNvPr id="225" name="Google Shape;225;p35"/>
          <p:cNvSpPr txBox="1"/>
          <p:nvPr>
            <p:ph idx="1" type="body"/>
          </p:nvPr>
        </p:nvSpPr>
        <p:spPr>
          <a:xfrm>
            <a:off x="609918" y="884600"/>
            <a:ext cx="10978515" cy="520124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a:t>Write a program to declare a class ‘emp’ containing data member’s emp_id and salary. Accept and display this data for 1 object of the class.(inside member declaration)</a:t>
            </a:r>
            <a:endParaRPr/>
          </a:p>
          <a:p>
            <a:pPr indent="-228600" lvl="0" marL="457200" rtl="0" algn="l">
              <a:lnSpc>
                <a:spcPct val="100000"/>
              </a:lnSpc>
              <a:spcBef>
                <a:spcPts val="400"/>
              </a:spcBef>
              <a:spcAft>
                <a:spcPts val="0"/>
              </a:spcAft>
              <a:buClr>
                <a:schemeClr val="lt2"/>
              </a:buClr>
              <a:buSzPts val="1400"/>
              <a:buNone/>
            </a:pPr>
            <a:r>
              <a:t/>
            </a:r>
            <a:endParaRPr/>
          </a:p>
        </p:txBody>
      </p:sp>
      <p:graphicFrame>
        <p:nvGraphicFramePr>
          <p:cNvPr id="226" name="Google Shape;226;p35"/>
          <p:cNvGraphicFramePr/>
          <p:nvPr/>
        </p:nvGraphicFramePr>
        <p:xfrm>
          <a:off x="759655" y="1617785"/>
          <a:ext cx="3000000" cy="3000000"/>
        </p:xfrm>
        <a:graphic>
          <a:graphicData uri="http://schemas.openxmlformats.org/drawingml/2006/table">
            <a:tbl>
              <a:tblPr bandRow="1" firstRow="1">
                <a:noFill/>
                <a:tableStyleId>{BD3EDC5F-7859-47BF-A248-7621CF15819D}</a:tableStyleId>
              </a:tblPr>
              <a:tblGrid>
                <a:gridCol w="5359800"/>
                <a:gridCol w="5359800"/>
              </a:tblGrid>
              <a:tr h="4811150">
                <a:tc>
                  <a:txBody>
                    <a:bodyPr/>
                    <a:lstStyle/>
                    <a:p>
                      <a:pPr indent="0" lvl="0" marL="0" marR="0" rtl="0" algn="l">
                        <a:lnSpc>
                          <a:spcPct val="100000"/>
                        </a:lnSpc>
                        <a:spcBef>
                          <a:spcPts val="0"/>
                        </a:spcBef>
                        <a:spcAft>
                          <a:spcPts val="0"/>
                        </a:spcAft>
                        <a:buNone/>
                      </a:pPr>
                      <a:r>
                        <a:rPr lang="en-US" sz="1400" u="none" cap="none" strike="noStrike"/>
                        <a:t>#include&lt;iostream&gt;</a:t>
                      </a:r>
                      <a:endParaRPr/>
                    </a:p>
                    <a:p>
                      <a:pPr indent="0" lvl="0" marL="0" marR="0" rtl="0" algn="l">
                        <a:lnSpc>
                          <a:spcPct val="100000"/>
                        </a:lnSpc>
                        <a:spcBef>
                          <a:spcPts val="0"/>
                        </a:spcBef>
                        <a:spcAft>
                          <a:spcPts val="0"/>
                        </a:spcAft>
                        <a:buNone/>
                      </a:pPr>
                      <a:r>
                        <a:rPr lang="en-US" sz="1400" u="none" cap="none" strike="noStrike"/>
                        <a:t>using namespace std;</a:t>
                      </a:r>
                      <a:endParaRPr/>
                    </a:p>
                    <a:p>
                      <a:pPr indent="0" lvl="0" marL="0" marR="0" rtl="0" algn="l">
                        <a:lnSpc>
                          <a:spcPct val="100000"/>
                        </a:lnSpc>
                        <a:spcBef>
                          <a:spcPts val="0"/>
                        </a:spcBef>
                        <a:spcAft>
                          <a:spcPts val="0"/>
                        </a:spcAft>
                        <a:buNone/>
                      </a:pPr>
                      <a:r>
                        <a:rPr lang="en-US" sz="1400" u="none" cap="none" strike="noStrike"/>
                        <a:t>class Emp</a:t>
                      </a:r>
                      <a:endParaRPr/>
                    </a:p>
                    <a:p>
                      <a:pPr indent="0" lvl="0" marL="0" marR="0" rtl="0" algn="l">
                        <a:lnSpc>
                          <a:spcPct val="100000"/>
                        </a:lnSpc>
                        <a:spcBef>
                          <a:spcPts val="0"/>
                        </a:spcBef>
                        <a:spcAft>
                          <a:spcPts val="0"/>
                        </a:spcAft>
                        <a:buNone/>
                      </a:pPr>
                      <a:r>
                        <a:rPr lang="en-US" sz="1400" u="none" cap="none" strike="noStrike"/>
                        <a:t>{</a:t>
                      </a:r>
                      <a:endParaRPr/>
                    </a:p>
                    <a:p>
                      <a:pPr indent="0" lvl="0" marL="0" marR="0" rtl="0" algn="l">
                        <a:lnSpc>
                          <a:spcPct val="100000"/>
                        </a:lnSpc>
                        <a:spcBef>
                          <a:spcPts val="0"/>
                        </a:spcBef>
                        <a:spcAft>
                          <a:spcPts val="0"/>
                        </a:spcAft>
                        <a:buNone/>
                      </a:pPr>
                      <a:r>
                        <a:rPr lang="en-US" sz="1400" u="none" cap="none" strike="noStrike"/>
                        <a:t>private:</a:t>
                      </a:r>
                      <a:endParaRPr/>
                    </a:p>
                    <a:p>
                      <a:pPr indent="0" lvl="0" marL="0" marR="0" rtl="0" algn="l">
                        <a:lnSpc>
                          <a:spcPct val="100000"/>
                        </a:lnSpc>
                        <a:spcBef>
                          <a:spcPts val="0"/>
                        </a:spcBef>
                        <a:spcAft>
                          <a:spcPts val="0"/>
                        </a:spcAft>
                        <a:buNone/>
                      </a:pPr>
                      <a:r>
                        <a:rPr lang="en-US" sz="1400" u="none" cap="none" strike="noStrike"/>
                        <a:t>        int emp_id;</a:t>
                      </a:r>
                      <a:endParaRPr/>
                    </a:p>
                    <a:p>
                      <a:pPr indent="0" lvl="0" marL="0" marR="0" rtl="0" algn="l">
                        <a:lnSpc>
                          <a:spcPct val="100000"/>
                        </a:lnSpc>
                        <a:spcBef>
                          <a:spcPts val="0"/>
                        </a:spcBef>
                        <a:spcAft>
                          <a:spcPts val="0"/>
                        </a:spcAft>
                        <a:buNone/>
                      </a:pPr>
                      <a:r>
                        <a:rPr lang="en-US" sz="1400" u="none" cap="none" strike="noStrike"/>
                        <a:t>        float salary;</a:t>
                      </a:r>
                      <a:endParaRPr/>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rPr lang="en-US" sz="1400" u="none" cap="none" strike="noStrike"/>
                        <a:t>public:</a:t>
                      </a:r>
                      <a:endParaRPr/>
                    </a:p>
                    <a:p>
                      <a:pPr indent="0" lvl="0" marL="0" marR="0" rtl="0" algn="l">
                        <a:lnSpc>
                          <a:spcPct val="100000"/>
                        </a:lnSpc>
                        <a:spcBef>
                          <a:spcPts val="0"/>
                        </a:spcBef>
                        <a:spcAft>
                          <a:spcPts val="0"/>
                        </a:spcAft>
                        <a:buNone/>
                      </a:pPr>
                      <a:r>
                        <a:rPr lang="en-US" sz="1400" u="none" cap="none" strike="noStrike"/>
                        <a:t>        void accept()</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                cout&lt;&lt;"\n Enter Employee id : ";</a:t>
                      </a:r>
                      <a:endParaRPr/>
                    </a:p>
                    <a:p>
                      <a:pPr indent="0" lvl="0" marL="0" marR="0" rtl="0" algn="l">
                        <a:lnSpc>
                          <a:spcPct val="100000"/>
                        </a:lnSpc>
                        <a:spcBef>
                          <a:spcPts val="0"/>
                        </a:spcBef>
                        <a:spcAft>
                          <a:spcPts val="0"/>
                        </a:spcAft>
                        <a:buNone/>
                      </a:pPr>
                      <a:r>
                        <a:rPr lang="en-US" sz="1400" u="none" cap="none" strike="noStrike"/>
                        <a:t>                cin&gt;&gt;emp_id;</a:t>
                      </a:r>
                      <a:endParaRPr/>
                    </a:p>
                    <a:p>
                      <a:pPr indent="0" lvl="0" marL="0" marR="0" rtl="0" algn="l">
                        <a:lnSpc>
                          <a:spcPct val="100000"/>
                        </a:lnSpc>
                        <a:spcBef>
                          <a:spcPts val="0"/>
                        </a:spcBef>
                        <a:spcAft>
                          <a:spcPts val="0"/>
                        </a:spcAft>
                        <a:buNone/>
                      </a:pPr>
                      <a:r>
                        <a:rPr lang="en-US" sz="1400" u="none" cap="none" strike="noStrike"/>
                        <a:t>                cout&lt;&lt;"\n Enter  Salary : ";</a:t>
                      </a:r>
                      <a:endParaRPr/>
                    </a:p>
                    <a:p>
                      <a:pPr indent="0" lvl="0" marL="0" marR="0" rtl="0" algn="l">
                        <a:lnSpc>
                          <a:spcPct val="100000"/>
                        </a:lnSpc>
                        <a:spcBef>
                          <a:spcPts val="0"/>
                        </a:spcBef>
                        <a:spcAft>
                          <a:spcPts val="0"/>
                        </a:spcAft>
                        <a:buNone/>
                      </a:pPr>
                      <a:r>
                        <a:rPr lang="en-US" sz="1400" u="none" cap="none" strike="noStrike"/>
                        <a:t>                cin&gt;&gt;salary;</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void showdata()</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                cout&lt;&lt;"\n Employee  id is "&lt;&lt;emp_id;</a:t>
                      </a:r>
                      <a:endParaRPr/>
                    </a:p>
                    <a:p>
                      <a:pPr indent="0" lvl="0" marL="0" marR="0" rtl="0" algn="l">
                        <a:lnSpc>
                          <a:spcPct val="100000"/>
                        </a:lnSpc>
                        <a:spcBef>
                          <a:spcPts val="0"/>
                        </a:spcBef>
                        <a:spcAft>
                          <a:spcPts val="0"/>
                        </a:spcAft>
                        <a:buNone/>
                      </a:pPr>
                      <a:r>
                        <a:rPr lang="en-US" sz="1400" u="none" cap="none" strike="noStrike"/>
                        <a:t>                cout&lt;&lt;"\n Employee salary is  : "&lt;&lt;salary; </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a:t>
                      </a:r>
                      <a:endParaRPr/>
                    </a:p>
                  </a:txBody>
                  <a:tcPr marT="45725" marB="45725" marR="91450" marL="91450"/>
                </a:tc>
                <a:tc>
                  <a:txBody>
                    <a:bodyPr/>
                    <a:lstStyle/>
                    <a:p>
                      <a:pPr indent="0" lvl="0" marL="0" marR="0" rtl="0" algn="l">
                        <a:lnSpc>
                          <a:spcPct val="100000"/>
                        </a:lnSpc>
                        <a:spcBef>
                          <a:spcPts val="0"/>
                        </a:spcBef>
                        <a:spcAft>
                          <a:spcPts val="0"/>
                        </a:spcAft>
                        <a:buNone/>
                      </a:pPr>
                      <a:r>
                        <a:rPr lang="en-US" sz="1400" u="none" cap="none" strike="noStrike"/>
                        <a:t>int  main()</a:t>
                      </a:r>
                      <a:endParaRPr/>
                    </a:p>
                    <a:p>
                      <a:pPr indent="0" lvl="0" marL="0" marR="0" rtl="0" algn="l">
                        <a:lnSpc>
                          <a:spcPct val="100000"/>
                        </a:lnSpc>
                        <a:spcBef>
                          <a:spcPts val="0"/>
                        </a:spcBef>
                        <a:spcAft>
                          <a:spcPts val="0"/>
                        </a:spcAft>
                        <a:buNone/>
                      </a:pPr>
                      <a:r>
                        <a:rPr lang="en-US" sz="1400" u="none" cap="none" strike="noStrike"/>
                        <a:t>{</a:t>
                      </a:r>
                      <a:endParaRPr/>
                    </a:p>
                    <a:p>
                      <a:pPr indent="0" lvl="0" marL="0" marR="0" rtl="0" algn="l">
                        <a:lnSpc>
                          <a:spcPct val="100000"/>
                        </a:lnSpc>
                        <a:spcBef>
                          <a:spcPts val="0"/>
                        </a:spcBef>
                        <a:spcAft>
                          <a:spcPts val="0"/>
                        </a:spcAft>
                        <a:buNone/>
                      </a:pPr>
                      <a:r>
                        <a:rPr lang="en-US" sz="1400" u="none" cap="none" strike="noStrike"/>
                        <a:t>        Emp e;</a:t>
                      </a:r>
                      <a:endParaRPr/>
                    </a:p>
                    <a:p>
                      <a:pPr indent="0" lvl="0" marL="0" marR="0" rtl="0" algn="l">
                        <a:lnSpc>
                          <a:spcPct val="100000"/>
                        </a:lnSpc>
                        <a:spcBef>
                          <a:spcPts val="0"/>
                        </a:spcBef>
                        <a:spcAft>
                          <a:spcPts val="0"/>
                        </a:spcAft>
                        <a:buNone/>
                      </a:pPr>
                      <a:r>
                        <a:rPr lang="en-US" sz="1400" u="none" cap="none" strike="noStrike"/>
                        <a:t>        e.accept();</a:t>
                      </a:r>
                      <a:endParaRPr/>
                    </a:p>
                    <a:p>
                      <a:pPr indent="0" lvl="0" marL="0" marR="0" rtl="0" algn="l">
                        <a:lnSpc>
                          <a:spcPct val="100000"/>
                        </a:lnSpc>
                        <a:spcBef>
                          <a:spcPts val="0"/>
                        </a:spcBef>
                        <a:spcAft>
                          <a:spcPts val="0"/>
                        </a:spcAft>
                        <a:buNone/>
                      </a:pPr>
                      <a:r>
                        <a:rPr lang="en-US" sz="1400" u="none" cap="none" strike="noStrike"/>
                        <a:t>        e.showdata();</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Output:</a:t>
                      </a:r>
                      <a:endParaRPr/>
                    </a:p>
                    <a:p>
                      <a:pPr indent="0" lvl="0" marL="0" marR="0" rtl="0" algn="l">
                        <a:lnSpc>
                          <a:spcPct val="100000"/>
                        </a:lnSpc>
                        <a:spcBef>
                          <a:spcPts val="0"/>
                        </a:spcBef>
                        <a:spcAft>
                          <a:spcPts val="0"/>
                        </a:spcAft>
                        <a:buNone/>
                      </a:pPr>
                      <a:r>
                        <a:rPr lang="en-US" sz="1400" u="none" cap="none" strike="noStrike"/>
                        <a:t>Executed with the help of Dev C++</a:t>
                      </a:r>
                      <a:endParaRPr/>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pic>
        <p:nvPicPr>
          <p:cNvPr id="227" name="Google Shape;227;p35"/>
          <p:cNvPicPr preferRelativeResize="0"/>
          <p:nvPr/>
        </p:nvPicPr>
        <p:blipFill rotWithShape="1">
          <a:blip r:embed="rId3">
            <a:alphaModFix/>
          </a:blip>
          <a:srcRect b="0" l="0" r="0" t="0"/>
          <a:stretch/>
        </p:blipFill>
        <p:spPr>
          <a:xfrm>
            <a:off x="6414867" y="3429000"/>
            <a:ext cx="4698610" cy="2544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6"/>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Syntax of Outside  member function declaration in a class </a:t>
            </a:r>
            <a:endParaRPr b="1"/>
          </a:p>
        </p:txBody>
      </p:sp>
      <p:sp>
        <p:nvSpPr>
          <p:cNvPr id="234" name="Google Shape;234;p36"/>
          <p:cNvSpPr txBox="1"/>
          <p:nvPr>
            <p:ph idx="1" type="body"/>
          </p:nvPr>
        </p:nvSpPr>
        <p:spPr>
          <a:xfrm>
            <a:off x="609918" y="884601"/>
            <a:ext cx="10978515" cy="5973400"/>
          </a:xfrm>
          <a:prstGeom prst="rect">
            <a:avLst/>
          </a:prstGeom>
          <a:noFill/>
          <a:ln>
            <a:noFill/>
          </a:ln>
        </p:spPr>
        <p:txBody>
          <a:bodyPr anchorCtr="0" anchor="t" bIns="0" lIns="0" spcFirstLastPara="1" rIns="0" wrap="square" tIns="0">
            <a:noAutofit/>
          </a:bodyPr>
          <a:lstStyle/>
          <a:p>
            <a:pPr indent="-285750" lvl="0" marL="285750" rtl="0" algn="just">
              <a:lnSpc>
                <a:spcPct val="100000"/>
              </a:lnSpc>
              <a:spcBef>
                <a:spcPts val="400"/>
              </a:spcBef>
              <a:spcAft>
                <a:spcPts val="0"/>
              </a:spcAft>
              <a:buSzPts val="1400"/>
              <a:buChar char="►"/>
            </a:pPr>
            <a:r>
              <a:rPr lang="en-US">
                <a:latin typeface="Calibri"/>
                <a:ea typeface="Calibri"/>
                <a:cs typeface="Calibri"/>
                <a:sym typeface="Calibri"/>
              </a:rPr>
              <a:t>In this, the member functions that are </a:t>
            </a:r>
            <a:r>
              <a:rPr lang="en-US" u="sng">
                <a:latin typeface="Calibri"/>
                <a:ea typeface="Calibri"/>
                <a:cs typeface="Calibri"/>
                <a:sym typeface="Calibri"/>
              </a:rPr>
              <a:t>declared inside</a:t>
            </a:r>
            <a:r>
              <a:rPr lang="en-US">
                <a:latin typeface="Calibri"/>
                <a:ea typeface="Calibri"/>
                <a:cs typeface="Calibri"/>
                <a:sym typeface="Calibri"/>
              </a:rPr>
              <a:t> the class have to be </a:t>
            </a:r>
            <a:r>
              <a:rPr lang="en-US" u="sng">
                <a:latin typeface="Calibri"/>
                <a:ea typeface="Calibri"/>
                <a:cs typeface="Calibri"/>
                <a:sym typeface="Calibri"/>
              </a:rPr>
              <a:t>defined outside the class.</a:t>
            </a:r>
            <a:endParaRPr>
              <a:latin typeface="Calibri"/>
              <a:ea typeface="Calibri"/>
              <a:cs typeface="Calibri"/>
              <a:sym typeface="Calibri"/>
            </a:endParaRPr>
          </a:p>
          <a:p>
            <a:pPr indent="-285750" lvl="0" marL="285750" rtl="0" algn="just">
              <a:lnSpc>
                <a:spcPct val="100000"/>
              </a:lnSpc>
              <a:spcBef>
                <a:spcPts val="400"/>
              </a:spcBef>
              <a:spcAft>
                <a:spcPts val="0"/>
              </a:spcAft>
              <a:buSzPts val="1400"/>
              <a:buChar char="►"/>
            </a:pPr>
            <a:r>
              <a:rPr lang="en-US">
                <a:latin typeface="Calibri"/>
                <a:ea typeface="Calibri"/>
                <a:cs typeface="Calibri"/>
                <a:sym typeface="Calibri"/>
              </a:rPr>
              <a:t>The member function incorporates a’ membership identity label’ in the header. </a:t>
            </a:r>
            <a:endParaRPr/>
          </a:p>
          <a:p>
            <a:pPr indent="-285750" lvl="0" marL="285750" rtl="0" algn="just">
              <a:lnSpc>
                <a:spcPct val="100000"/>
              </a:lnSpc>
              <a:spcBef>
                <a:spcPts val="400"/>
              </a:spcBef>
              <a:spcAft>
                <a:spcPts val="0"/>
              </a:spcAft>
              <a:buSzPts val="1400"/>
              <a:buChar char="►"/>
            </a:pPr>
            <a:r>
              <a:rPr lang="en-US">
                <a:latin typeface="Calibri"/>
                <a:ea typeface="Calibri"/>
                <a:cs typeface="Calibri"/>
                <a:sym typeface="Calibri"/>
              </a:rPr>
              <a:t>This label tells the compiler which class the function belongs to.</a:t>
            </a:r>
            <a:endParaRPr/>
          </a:p>
          <a:p>
            <a:pPr indent="-285750" lvl="0" marL="285750" rtl="0" algn="just">
              <a:lnSpc>
                <a:spcPct val="100000"/>
              </a:lnSpc>
              <a:spcBef>
                <a:spcPts val="400"/>
              </a:spcBef>
              <a:spcAft>
                <a:spcPts val="0"/>
              </a:spcAft>
              <a:buSzPts val="1400"/>
              <a:buChar char="►"/>
            </a:pPr>
            <a:r>
              <a:rPr lang="en-US">
                <a:latin typeface="Calibri"/>
                <a:ea typeface="Calibri"/>
                <a:cs typeface="Calibri"/>
                <a:sym typeface="Calibri"/>
              </a:rPr>
              <a:t>The general syntax of defining any member function outside the class is as follows</a:t>
            </a:r>
            <a:endParaRPr>
              <a:latin typeface="Calibri"/>
              <a:ea typeface="Calibri"/>
              <a:cs typeface="Calibri"/>
              <a:sym typeface="Calibri"/>
            </a:endParaRPr>
          </a:p>
          <a:p>
            <a:pPr indent="-317500" lvl="0" marL="457200" rtl="0" algn="l">
              <a:lnSpc>
                <a:spcPct val="100000"/>
              </a:lnSpc>
              <a:spcBef>
                <a:spcPts val="400"/>
              </a:spcBef>
              <a:spcAft>
                <a:spcPts val="0"/>
              </a:spcAft>
              <a:buClr>
                <a:schemeClr val="lt2"/>
              </a:buClr>
              <a:buSzPts val="1400"/>
              <a:buChar char="►"/>
            </a:pPr>
            <a:r>
              <a:rPr b="0" lang="en-US">
                <a:latin typeface="Calibri"/>
                <a:ea typeface="Calibri"/>
                <a:cs typeface="Calibri"/>
                <a:sym typeface="Calibri"/>
              </a:rPr>
              <a:t>Syntax:</a:t>
            </a:r>
            <a:endParaRPr/>
          </a:p>
          <a:p>
            <a:pPr indent="0" lvl="0" marL="139700" rtl="0" algn="l">
              <a:lnSpc>
                <a:spcPct val="100000"/>
              </a:lnSpc>
              <a:spcBef>
                <a:spcPts val="400"/>
              </a:spcBef>
              <a:spcAft>
                <a:spcPts val="0"/>
              </a:spcAft>
              <a:buSzPts val="1400"/>
              <a:buNone/>
            </a:pPr>
            <a:r>
              <a:rPr b="0" lang="en-US">
                <a:latin typeface="Calibri"/>
                <a:ea typeface="Calibri"/>
                <a:cs typeface="Calibri"/>
                <a:sym typeface="Calibri"/>
              </a:rPr>
              <a:t>class class-name</a:t>
            </a:r>
            <a:endParaRPr/>
          </a:p>
          <a:p>
            <a:pPr indent="0" lvl="0" marL="139700" rtl="0" algn="l">
              <a:lnSpc>
                <a:spcPct val="100000"/>
              </a:lnSpc>
              <a:spcBef>
                <a:spcPts val="400"/>
              </a:spcBef>
              <a:spcAft>
                <a:spcPts val="0"/>
              </a:spcAft>
              <a:buSzPts val="1400"/>
              <a:buNone/>
            </a:pPr>
            <a:r>
              <a:rPr b="0" lang="en-US">
                <a:latin typeface="Calibri"/>
                <a:ea typeface="Calibri"/>
                <a:cs typeface="Calibri"/>
                <a:sym typeface="Calibri"/>
              </a:rPr>
              <a:t>{</a:t>
            </a:r>
            <a:endParaRPr/>
          </a:p>
          <a:p>
            <a:pPr indent="0" lvl="0" marL="139700" rtl="0" algn="l">
              <a:lnSpc>
                <a:spcPct val="100000"/>
              </a:lnSpc>
              <a:spcBef>
                <a:spcPts val="400"/>
              </a:spcBef>
              <a:spcAft>
                <a:spcPts val="0"/>
              </a:spcAft>
              <a:buSzPts val="1400"/>
              <a:buNone/>
            </a:pPr>
            <a:r>
              <a:rPr b="0" lang="en-US">
                <a:latin typeface="Calibri"/>
                <a:ea typeface="Calibri"/>
                <a:cs typeface="Calibri"/>
                <a:sym typeface="Calibri"/>
              </a:rPr>
              <a:t>public:</a:t>
            </a:r>
            <a:endParaRPr/>
          </a:p>
          <a:p>
            <a:pPr indent="0" lvl="0" marL="139700" rtl="0" algn="l">
              <a:lnSpc>
                <a:spcPct val="100000"/>
              </a:lnSpc>
              <a:spcBef>
                <a:spcPts val="400"/>
              </a:spcBef>
              <a:spcAft>
                <a:spcPts val="0"/>
              </a:spcAft>
              <a:buSzPts val="1400"/>
              <a:buNone/>
            </a:pPr>
            <a:r>
              <a:rPr b="0" lang="en-US">
                <a:latin typeface="Calibri"/>
                <a:ea typeface="Calibri"/>
                <a:cs typeface="Calibri"/>
                <a:sym typeface="Calibri"/>
              </a:rPr>
              <a:t>Return_type member function name(parameters list or argument);</a:t>
            </a:r>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a:t>
            </a:r>
            <a:endParaRPr/>
          </a:p>
          <a:p>
            <a:pPr indent="0" lvl="0" marL="139700" rtl="0" algn="l">
              <a:lnSpc>
                <a:spcPct val="100000"/>
              </a:lnSpc>
              <a:spcBef>
                <a:spcPts val="400"/>
              </a:spcBef>
              <a:spcAft>
                <a:spcPts val="0"/>
              </a:spcAft>
              <a:buSzPts val="1400"/>
              <a:buNone/>
            </a:pPr>
            <a:r>
              <a:rPr b="0" lang="en-US">
                <a:latin typeface="Calibri"/>
                <a:ea typeface="Calibri"/>
                <a:cs typeface="Calibri"/>
                <a:sym typeface="Calibri"/>
              </a:rPr>
              <a:t>Return_type  class_name:: member function name(parameters list or argument);</a:t>
            </a:r>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a:t>
            </a:r>
            <a:endParaRPr/>
          </a:p>
          <a:p>
            <a:pPr indent="0" lvl="0" marL="139700" rtl="0" algn="l">
              <a:lnSpc>
                <a:spcPct val="100000"/>
              </a:lnSpc>
              <a:spcBef>
                <a:spcPts val="400"/>
              </a:spcBef>
              <a:spcAft>
                <a:spcPts val="0"/>
              </a:spcAft>
              <a:buSzPts val="1400"/>
              <a:buNone/>
            </a:pPr>
            <a:r>
              <a:rPr b="0" lang="en-US">
                <a:latin typeface="Calibri"/>
                <a:ea typeface="Calibri"/>
                <a:cs typeface="Calibri"/>
                <a:sym typeface="Calibri"/>
              </a:rPr>
              <a:t>Statements;</a:t>
            </a:r>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a:t>
            </a:r>
            <a:endParaRPr/>
          </a:p>
          <a:p>
            <a:pPr indent="-317500" lvl="0" marL="457200" rtl="0" algn="l">
              <a:lnSpc>
                <a:spcPct val="100000"/>
              </a:lnSpc>
              <a:spcBef>
                <a:spcPts val="400"/>
              </a:spcBef>
              <a:spcAft>
                <a:spcPts val="0"/>
              </a:spcAft>
              <a:buSzPts val="1400"/>
              <a:buChar char="►"/>
            </a:pPr>
            <a:r>
              <a:rPr lang="en-US" sz="1800">
                <a:latin typeface="Times New Roman"/>
                <a:ea typeface="Times New Roman"/>
                <a:cs typeface="Times New Roman"/>
                <a:sym typeface="Times New Roman"/>
              </a:rPr>
              <a:t>The membership label ‘class-name</a:t>
            </a:r>
            <a:r>
              <a:rPr b="1"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 ‘ tells the compiler that the function belongs to the spiffed class.</a:t>
            </a:r>
            <a:endParaRPr sz="1800">
              <a:latin typeface="Times New Roman"/>
              <a:ea typeface="Times New Roman"/>
              <a:cs typeface="Times New Roman"/>
              <a:sym typeface="Times New Roman"/>
            </a:endParaRPr>
          </a:p>
          <a:p>
            <a:pPr indent="-285750" lvl="0" marL="285750" rtl="0" algn="l">
              <a:lnSpc>
                <a:spcPct val="100000"/>
              </a:lnSpc>
              <a:spcBef>
                <a:spcPts val="400"/>
              </a:spcBef>
              <a:spcAft>
                <a:spcPts val="0"/>
              </a:spcAft>
              <a:buSzPts val="1400"/>
              <a:buChar char="►"/>
            </a:pPr>
            <a:r>
              <a:rPr lang="en-US" sz="1800">
                <a:latin typeface="Times New Roman"/>
                <a:ea typeface="Times New Roman"/>
                <a:cs typeface="Times New Roman"/>
                <a:sym typeface="Times New Roman"/>
              </a:rPr>
              <a:t>    The symbol “</a:t>
            </a:r>
            <a:r>
              <a:rPr b="1"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 is called scope resolution operator.</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t/>
            </a:r>
            <a:endParaRPr>
              <a:latin typeface="Calibri"/>
              <a:ea typeface="Calibri"/>
              <a:cs typeface="Calibri"/>
              <a:sym typeface="Calibri"/>
            </a:endParaRPr>
          </a:p>
          <a:p>
            <a:pPr indent="-228600" lvl="0" marL="457200" rtl="0" algn="l">
              <a:lnSpc>
                <a:spcPct val="100000"/>
              </a:lnSpc>
              <a:spcBef>
                <a:spcPts val="400"/>
              </a:spcBef>
              <a:spcAft>
                <a:spcPts val="0"/>
              </a:spcAft>
              <a:buClr>
                <a:schemeClr val="lt2"/>
              </a:buClr>
              <a:buSzPts val="1400"/>
              <a:buNone/>
            </a:pPr>
            <a:r>
              <a:t/>
            </a:r>
            <a:endParaRPr b="0" sz="2000">
              <a:latin typeface="Calibri"/>
              <a:ea typeface="Calibri"/>
              <a:cs typeface="Calibri"/>
              <a:sym typeface="Calibri"/>
            </a:endParaRPr>
          </a:p>
          <a:p>
            <a:pPr indent="0" lvl="0" marL="139700" rtl="0" algn="l">
              <a:lnSpc>
                <a:spcPct val="100000"/>
              </a:lnSpc>
              <a:spcBef>
                <a:spcPts val="400"/>
              </a:spcBef>
              <a:spcAft>
                <a:spcPts val="0"/>
              </a:spcAft>
              <a:buSzPts val="1400"/>
              <a:buNone/>
            </a:pPr>
            <a:r>
              <a:t/>
            </a:r>
            <a:endParaRPr b="0" sz="2000">
              <a:latin typeface="Calibri"/>
              <a:ea typeface="Calibri"/>
              <a:cs typeface="Calibri"/>
              <a:sym typeface="Calibri"/>
            </a:endParaRPr>
          </a:p>
          <a:p>
            <a:pPr indent="0" lvl="0" marL="139700" rtl="0" algn="l">
              <a:lnSpc>
                <a:spcPct val="100000"/>
              </a:lnSpc>
              <a:spcBef>
                <a:spcPts val="400"/>
              </a:spcBef>
              <a:spcAft>
                <a:spcPts val="0"/>
              </a:spcAft>
              <a:buSzPts val="1400"/>
              <a:buNone/>
            </a:pPr>
            <a:r>
              <a:t/>
            </a:r>
            <a:endParaRPr b="0" sz="2000">
              <a:latin typeface="Calibri"/>
              <a:ea typeface="Calibri"/>
              <a:cs typeface="Calibri"/>
              <a:sym typeface="Calibri"/>
            </a:endParaRPr>
          </a:p>
          <a:p>
            <a:pPr indent="0" lvl="0" marL="139700" rtl="0" algn="l">
              <a:lnSpc>
                <a:spcPct val="100000"/>
              </a:lnSpc>
              <a:spcBef>
                <a:spcPts val="400"/>
              </a:spcBef>
              <a:spcAft>
                <a:spcPts val="0"/>
              </a:spcAft>
              <a:buSzPts val="1400"/>
              <a:buNone/>
            </a:pPr>
            <a:r>
              <a:t/>
            </a:r>
            <a:endParaRPr/>
          </a:p>
        </p:txBody>
      </p:sp>
      <p:sp>
        <p:nvSpPr>
          <p:cNvPr id="235" name="Google Shape;235;p36"/>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 of outside member function declarion</a:t>
            </a:r>
            <a:br>
              <a:rPr lang="en-US"/>
            </a:br>
            <a:endParaRPr/>
          </a:p>
        </p:txBody>
      </p:sp>
      <p:sp>
        <p:nvSpPr>
          <p:cNvPr id="241" name="Google Shape;241;p37"/>
          <p:cNvSpPr txBox="1"/>
          <p:nvPr>
            <p:ph idx="1" type="body"/>
          </p:nvPr>
        </p:nvSpPr>
        <p:spPr>
          <a:xfrm>
            <a:off x="609918" y="884601"/>
            <a:ext cx="10978515" cy="612111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Class student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private :int roll-no;</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float marks;</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public :void  getdata (void);  	// member  function declaration</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void  showdata (void); // member function declaration</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void student </a:t>
            </a:r>
            <a:r>
              <a:rPr b="1"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 getdata (void)		// member function definition outside the class</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a:t>
            </a:r>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cout&lt;&lt; ”Enter  Roll No : “ ;	 </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cin &gt;&gt; roll-no;</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cout&lt;&lt; ”Enter  Marks  : “ ;	</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cin &gt;&gt; marks;</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void student </a:t>
            </a:r>
            <a:r>
              <a:rPr b="1"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 showdata (void)         // member function definition outside the class</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cout&lt;&lt;” Roll No =  “ &lt;&lt;  roll-no &lt;&lt; endl;</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cout&lt;&lt;”  Marks  = “ &lt;&lt;  marks &lt;&lt; endl;</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228600" lvl="0" marL="457200" rtl="0" algn="l">
              <a:lnSpc>
                <a:spcPct val="100000"/>
              </a:lnSpc>
              <a:spcBef>
                <a:spcPts val="400"/>
              </a:spcBef>
              <a:spcAft>
                <a:spcPts val="0"/>
              </a:spcAft>
              <a:buClr>
                <a:schemeClr val="lt2"/>
              </a:buClr>
              <a:buSzPts val="14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8"/>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  of inside member function declaration in a class </a:t>
            </a:r>
            <a:endParaRPr/>
          </a:p>
        </p:txBody>
      </p:sp>
      <p:sp>
        <p:nvSpPr>
          <p:cNvPr id="247" name="Google Shape;247;p38"/>
          <p:cNvSpPr txBox="1"/>
          <p:nvPr>
            <p:ph idx="1" type="body"/>
          </p:nvPr>
        </p:nvSpPr>
        <p:spPr>
          <a:xfrm>
            <a:off x="609918" y="884600"/>
            <a:ext cx="10978515" cy="520124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a:t>Write a program to declare a class ‘emp’ containing data member’s emp_id and salary. Accept and display this data for 1 object of the class.</a:t>
            </a:r>
            <a:endParaRPr/>
          </a:p>
          <a:p>
            <a:pPr indent="-228600" lvl="0" marL="457200" rtl="0" algn="l">
              <a:lnSpc>
                <a:spcPct val="100000"/>
              </a:lnSpc>
              <a:spcBef>
                <a:spcPts val="400"/>
              </a:spcBef>
              <a:spcAft>
                <a:spcPts val="0"/>
              </a:spcAft>
              <a:buClr>
                <a:schemeClr val="lt2"/>
              </a:buClr>
              <a:buSzPts val="1400"/>
              <a:buNone/>
            </a:pPr>
            <a:r>
              <a:t/>
            </a:r>
            <a:endParaRPr/>
          </a:p>
        </p:txBody>
      </p:sp>
      <p:graphicFrame>
        <p:nvGraphicFramePr>
          <p:cNvPr id="248" name="Google Shape;248;p38"/>
          <p:cNvGraphicFramePr/>
          <p:nvPr/>
        </p:nvGraphicFramePr>
        <p:xfrm>
          <a:off x="759655" y="1617784"/>
          <a:ext cx="3000000" cy="3000000"/>
        </p:xfrm>
        <a:graphic>
          <a:graphicData uri="http://schemas.openxmlformats.org/drawingml/2006/table">
            <a:tbl>
              <a:tblPr bandRow="1" firstRow="1">
                <a:noFill/>
                <a:tableStyleId>{BD3EDC5F-7859-47BF-A248-7621CF15819D}</a:tableStyleId>
              </a:tblPr>
              <a:tblGrid>
                <a:gridCol w="5359800"/>
                <a:gridCol w="5359800"/>
              </a:tblGrid>
              <a:tr h="5058450">
                <a:tc>
                  <a:txBody>
                    <a:bodyPr/>
                    <a:lstStyle/>
                    <a:p>
                      <a:pPr indent="0" lvl="0" marL="0" marR="0" rtl="0" algn="l">
                        <a:lnSpc>
                          <a:spcPct val="100000"/>
                        </a:lnSpc>
                        <a:spcBef>
                          <a:spcPts val="0"/>
                        </a:spcBef>
                        <a:spcAft>
                          <a:spcPts val="0"/>
                        </a:spcAft>
                        <a:buNone/>
                      </a:pPr>
                      <a:r>
                        <a:rPr lang="en-US" sz="1400" u="none" cap="none" strike="noStrike"/>
                        <a:t>#include&lt;iostream&gt;</a:t>
                      </a:r>
                      <a:endParaRPr/>
                    </a:p>
                    <a:p>
                      <a:pPr indent="0" lvl="0" marL="0" marR="0" rtl="0" algn="l">
                        <a:lnSpc>
                          <a:spcPct val="100000"/>
                        </a:lnSpc>
                        <a:spcBef>
                          <a:spcPts val="0"/>
                        </a:spcBef>
                        <a:spcAft>
                          <a:spcPts val="0"/>
                        </a:spcAft>
                        <a:buNone/>
                      </a:pPr>
                      <a:r>
                        <a:rPr lang="en-US" sz="1400" u="none" cap="none" strike="noStrike"/>
                        <a:t>using namespace std;</a:t>
                      </a:r>
                      <a:endParaRPr/>
                    </a:p>
                    <a:p>
                      <a:pPr indent="0" lvl="0" marL="0" marR="0" rtl="0" algn="l">
                        <a:lnSpc>
                          <a:spcPct val="100000"/>
                        </a:lnSpc>
                        <a:spcBef>
                          <a:spcPts val="0"/>
                        </a:spcBef>
                        <a:spcAft>
                          <a:spcPts val="0"/>
                        </a:spcAft>
                        <a:buNone/>
                      </a:pPr>
                      <a:r>
                        <a:rPr lang="en-US" sz="1400" u="none" cap="none" strike="noStrike"/>
                        <a:t>class Emp</a:t>
                      </a:r>
                      <a:endParaRPr/>
                    </a:p>
                    <a:p>
                      <a:pPr indent="0" lvl="0" marL="0" marR="0" rtl="0" algn="l">
                        <a:lnSpc>
                          <a:spcPct val="100000"/>
                        </a:lnSpc>
                        <a:spcBef>
                          <a:spcPts val="0"/>
                        </a:spcBef>
                        <a:spcAft>
                          <a:spcPts val="0"/>
                        </a:spcAft>
                        <a:buNone/>
                      </a:pPr>
                      <a:r>
                        <a:rPr lang="en-US" sz="1400" u="none" cap="none" strike="noStrike"/>
                        <a:t>{</a:t>
                      </a:r>
                      <a:endParaRPr/>
                    </a:p>
                    <a:p>
                      <a:pPr indent="0" lvl="0" marL="0" marR="0" rtl="0" algn="l">
                        <a:lnSpc>
                          <a:spcPct val="100000"/>
                        </a:lnSpc>
                        <a:spcBef>
                          <a:spcPts val="0"/>
                        </a:spcBef>
                        <a:spcAft>
                          <a:spcPts val="0"/>
                        </a:spcAft>
                        <a:buNone/>
                      </a:pPr>
                      <a:r>
                        <a:rPr lang="en-US" sz="1400" u="none" cap="none" strike="noStrike"/>
                        <a:t>private:</a:t>
                      </a:r>
                      <a:endParaRPr/>
                    </a:p>
                    <a:p>
                      <a:pPr indent="0" lvl="0" marL="0" marR="0" rtl="0" algn="l">
                        <a:lnSpc>
                          <a:spcPct val="100000"/>
                        </a:lnSpc>
                        <a:spcBef>
                          <a:spcPts val="0"/>
                        </a:spcBef>
                        <a:spcAft>
                          <a:spcPts val="0"/>
                        </a:spcAft>
                        <a:buNone/>
                      </a:pPr>
                      <a:r>
                        <a:rPr lang="en-US" sz="1400" u="none" cap="none" strike="noStrike"/>
                        <a:t>        int emp_id;</a:t>
                      </a:r>
                      <a:endParaRPr/>
                    </a:p>
                    <a:p>
                      <a:pPr indent="0" lvl="0" marL="0" marR="0" rtl="0" algn="l">
                        <a:lnSpc>
                          <a:spcPct val="100000"/>
                        </a:lnSpc>
                        <a:spcBef>
                          <a:spcPts val="0"/>
                        </a:spcBef>
                        <a:spcAft>
                          <a:spcPts val="0"/>
                        </a:spcAft>
                        <a:buNone/>
                      </a:pPr>
                      <a:r>
                        <a:rPr lang="en-US" sz="1400" u="none" cap="none" strike="noStrike"/>
                        <a:t>        float salary;</a:t>
                      </a:r>
                      <a:endParaRPr/>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rPr lang="en-US" sz="1400" u="none" cap="none" strike="noStrike"/>
                        <a:t>public:</a:t>
                      </a:r>
                      <a:endParaRPr/>
                    </a:p>
                    <a:p>
                      <a:pPr indent="0" lvl="0" marL="0" marR="0" rtl="0" algn="l">
                        <a:lnSpc>
                          <a:spcPct val="100000"/>
                        </a:lnSpc>
                        <a:spcBef>
                          <a:spcPts val="0"/>
                        </a:spcBef>
                        <a:spcAft>
                          <a:spcPts val="0"/>
                        </a:spcAft>
                        <a:buNone/>
                      </a:pPr>
                      <a:r>
                        <a:rPr lang="en-US" sz="1400" u="none" cap="none" strike="noStrike"/>
                        <a:t>        void accept();</a:t>
                      </a:r>
                      <a:endParaRPr/>
                    </a:p>
                    <a:p>
                      <a:pPr indent="0" lvl="0" marL="0" marR="0" rtl="0" algn="l">
                        <a:lnSpc>
                          <a:spcPct val="100000"/>
                        </a:lnSpc>
                        <a:spcBef>
                          <a:spcPts val="0"/>
                        </a:spcBef>
                        <a:spcAft>
                          <a:spcPts val="0"/>
                        </a:spcAft>
                        <a:buNone/>
                      </a:pPr>
                      <a:r>
                        <a:rPr lang="en-US" sz="1400" u="none" cap="none" strike="noStrike"/>
                        <a:t>       void showdata();</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a:t>
                      </a:r>
                      <a:endParaRPr/>
                    </a:p>
                    <a:p>
                      <a:pPr indent="0" lvl="0" marL="0" marR="0" rtl="0" algn="l">
                        <a:lnSpc>
                          <a:spcPct val="100000"/>
                        </a:lnSpc>
                        <a:spcBef>
                          <a:spcPts val="0"/>
                        </a:spcBef>
                        <a:spcAft>
                          <a:spcPts val="0"/>
                        </a:spcAft>
                        <a:buNone/>
                      </a:pPr>
                      <a:r>
                        <a:rPr lang="en-US" sz="1400" u="none" cap="none" strike="noStrike"/>
                        <a:t>void Emp::accept()</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                cout&lt;&lt;"\n Enter Employee id : ";</a:t>
                      </a:r>
                      <a:endParaRPr/>
                    </a:p>
                    <a:p>
                      <a:pPr indent="0" lvl="0" marL="0" marR="0" rtl="0" algn="l">
                        <a:lnSpc>
                          <a:spcPct val="100000"/>
                        </a:lnSpc>
                        <a:spcBef>
                          <a:spcPts val="0"/>
                        </a:spcBef>
                        <a:spcAft>
                          <a:spcPts val="0"/>
                        </a:spcAft>
                        <a:buNone/>
                      </a:pPr>
                      <a:r>
                        <a:rPr lang="en-US" sz="1400" u="none" cap="none" strike="noStrike"/>
                        <a:t>                cin&gt;&gt;emp_id;</a:t>
                      </a:r>
                      <a:endParaRPr/>
                    </a:p>
                    <a:p>
                      <a:pPr indent="0" lvl="0" marL="0" marR="0" rtl="0" algn="l">
                        <a:lnSpc>
                          <a:spcPct val="100000"/>
                        </a:lnSpc>
                        <a:spcBef>
                          <a:spcPts val="0"/>
                        </a:spcBef>
                        <a:spcAft>
                          <a:spcPts val="0"/>
                        </a:spcAft>
                        <a:buNone/>
                      </a:pPr>
                      <a:r>
                        <a:rPr lang="en-US" sz="1400" u="none" cap="none" strike="noStrike"/>
                        <a:t>                cout&lt;&lt;"\n Enter  Salary : ";</a:t>
                      </a:r>
                      <a:endParaRPr/>
                    </a:p>
                    <a:p>
                      <a:pPr indent="0" lvl="0" marL="0" marR="0" rtl="0" algn="l">
                        <a:lnSpc>
                          <a:spcPct val="100000"/>
                        </a:lnSpc>
                        <a:spcBef>
                          <a:spcPts val="0"/>
                        </a:spcBef>
                        <a:spcAft>
                          <a:spcPts val="0"/>
                        </a:spcAft>
                        <a:buNone/>
                      </a:pPr>
                      <a:r>
                        <a:rPr lang="en-US" sz="1400" u="none" cap="none" strike="noStrike"/>
                        <a:t>                cin&gt;&gt;salary;</a:t>
                      </a:r>
                      <a:endParaRPr/>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 </a:t>
                      </a:r>
                      <a:endParaRPr/>
                    </a:p>
                  </a:txBody>
                  <a:tcPr marT="45725" marB="45725" marR="91450" marL="91450"/>
                </a:tc>
                <a:tc>
                  <a:txBody>
                    <a:bodyPr/>
                    <a:lstStyle/>
                    <a:p>
                      <a:pPr indent="0" lvl="0" marL="0" marR="0" rtl="0" algn="l">
                        <a:lnSpc>
                          <a:spcPct val="100000"/>
                        </a:lnSpc>
                        <a:spcBef>
                          <a:spcPts val="0"/>
                        </a:spcBef>
                        <a:spcAft>
                          <a:spcPts val="0"/>
                        </a:spcAft>
                        <a:buNone/>
                      </a:pPr>
                      <a:r>
                        <a:rPr lang="en-US" sz="1400" u="none" cap="none" strike="noStrike"/>
                        <a:t>void Emp::showdata()</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                cout&lt;&lt;"\n Employee  id is "&lt;&lt;emp_id;</a:t>
                      </a:r>
                      <a:endParaRPr/>
                    </a:p>
                    <a:p>
                      <a:pPr indent="0" lvl="0" marL="0" marR="0" rtl="0" algn="l">
                        <a:lnSpc>
                          <a:spcPct val="100000"/>
                        </a:lnSpc>
                        <a:spcBef>
                          <a:spcPts val="0"/>
                        </a:spcBef>
                        <a:spcAft>
                          <a:spcPts val="0"/>
                        </a:spcAft>
                        <a:buNone/>
                      </a:pPr>
                      <a:r>
                        <a:rPr lang="en-US" sz="1400" u="none" cap="none" strike="noStrike"/>
                        <a:t>                cout&lt;&lt;"\n Employee salary is  : "&lt;&lt;salary; </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int  main()</a:t>
                      </a:r>
                      <a:endParaRPr/>
                    </a:p>
                    <a:p>
                      <a:pPr indent="0" lvl="0" marL="0" marR="0" rtl="0" algn="l">
                        <a:lnSpc>
                          <a:spcPct val="100000"/>
                        </a:lnSpc>
                        <a:spcBef>
                          <a:spcPts val="0"/>
                        </a:spcBef>
                        <a:spcAft>
                          <a:spcPts val="0"/>
                        </a:spcAft>
                        <a:buNone/>
                      </a:pPr>
                      <a:r>
                        <a:rPr lang="en-US" sz="1400" u="none" cap="none" strike="noStrike"/>
                        <a:t>{</a:t>
                      </a:r>
                      <a:endParaRPr/>
                    </a:p>
                    <a:p>
                      <a:pPr indent="0" lvl="0" marL="0" marR="0" rtl="0" algn="l">
                        <a:lnSpc>
                          <a:spcPct val="100000"/>
                        </a:lnSpc>
                        <a:spcBef>
                          <a:spcPts val="0"/>
                        </a:spcBef>
                        <a:spcAft>
                          <a:spcPts val="0"/>
                        </a:spcAft>
                        <a:buNone/>
                      </a:pPr>
                      <a:r>
                        <a:rPr lang="en-US" sz="1400" u="none" cap="none" strike="noStrike"/>
                        <a:t>        Emp e;</a:t>
                      </a:r>
                      <a:endParaRPr/>
                    </a:p>
                    <a:p>
                      <a:pPr indent="0" lvl="0" marL="0" marR="0" rtl="0" algn="l">
                        <a:lnSpc>
                          <a:spcPct val="100000"/>
                        </a:lnSpc>
                        <a:spcBef>
                          <a:spcPts val="0"/>
                        </a:spcBef>
                        <a:spcAft>
                          <a:spcPts val="0"/>
                        </a:spcAft>
                        <a:buNone/>
                      </a:pPr>
                      <a:r>
                        <a:rPr lang="en-US" sz="1400" u="none" cap="none" strike="noStrike"/>
                        <a:t>        e.accept();</a:t>
                      </a:r>
                      <a:endParaRPr/>
                    </a:p>
                    <a:p>
                      <a:pPr indent="0" lvl="0" marL="0" marR="0" rtl="0" algn="l">
                        <a:lnSpc>
                          <a:spcPct val="100000"/>
                        </a:lnSpc>
                        <a:spcBef>
                          <a:spcPts val="0"/>
                        </a:spcBef>
                        <a:spcAft>
                          <a:spcPts val="0"/>
                        </a:spcAft>
                        <a:buNone/>
                      </a:pPr>
                      <a:r>
                        <a:rPr lang="en-US" sz="1400" u="none" cap="none" strike="noStrike"/>
                        <a:t>        e.showdata();</a:t>
                      </a:r>
                      <a:endParaRPr/>
                    </a:p>
                    <a:p>
                      <a:pPr indent="0" lvl="0" marL="0" marR="0" rtl="0" algn="l">
                        <a:lnSpc>
                          <a:spcPct val="100000"/>
                        </a:lnSpc>
                        <a:spcBef>
                          <a:spcPts val="0"/>
                        </a:spcBef>
                        <a:spcAft>
                          <a:spcPts val="0"/>
                        </a:spcAft>
                        <a:buNone/>
                      </a:pPr>
                      <a:r>
                        <a:rPr lang="en-US" sz="1400" u="none" cap="none" strike="noStrike"/>
                        <a:t>  }</a:t>
                      </a:r>
                      <a:endParaRPr/>
                    </a:p>
                    <a:p>
                      <a:pPr indent="0" lvl="0" marL="0" marR="0" rtl="0" algn="l">
                        <a:lnSpc>
                          <a:spcPct val="100000"/>
                        </a:lnSpc>
                        <a:spcBef>
                          <a:spcPts val="0"/>
                        </a:spcBef>
                        <a:spcAft>
                          <a:spcPts val="0"/>
                        </a:spcAft>
                        <a:buNone/>
                      </a:pPr>
                      <a:r>
                        <a:rPr lang="en-US" sz="1400" u="none" cap="none" strike="noStrike"/>
                        <a:t>Output:</a:t>
                      </a:r>
                      <a:endParaRPr/>
                    </a:p>
                    <a:p>
                      <a:pPr indent="0" lvl="0" marL="0" marR="0" rtl="0" algn="l">
                        <a:lnSpc>
                          <a:spcPct val="100000"/>
                        </a:lnSpc>
                        <a:spcBef>
                          <a:spcPts val="0"/>
                        </a:spcBef>
                        <a:spcAft>
                          <a:spcPts val="0"/>
                        </a:spcAft>
                        <a:buNone/>
                      </a:pPr>
                      <a:r>
                        <a:rPr lang="en-US" sz="1400" u="none" cap="none" strike="noStrike"/>
                        <a:t>Executed with the help of Dev C++</a:t>
                      </a:r>
                      <a:endParaRPr/>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pic>
        <p:nvPicPr>
          <p:cNvPr id="249" name="Google Shape;249;p38"/>
          <p:cNvPicPr preferRelativeResize="0"/>
          <p:nvPr/>
        </p:nvPicPr>
        <p:blipFill rotWithShape="1">
          <a:blip r:embed="rId3">
            <a:alphaModFix/>
          </a:blip>
          <a:srcRect b="0" l="0" r="0" t="0"/>
          <a:stretch/>
        </p:blipFill>
        <p:spPr>
          <a:xfrm>
            <a:off x="6260123" y="4476478"/>
            <a:ext cx="3854548" cy="208732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9"/>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CHARACTERISTICS OF MEMBER FUNCTION:</a:t>
            </a:r>
            <a:br>
              <a:rPr lang="en-US"/>
            </a:br>
            <a:endParaRPr/>
          </a:p>
        </p:txBody>
      </p:sp>
      <p:sp>
        <p:nvSpPr>
          <p:cNvPr id="255" name="Google Shape;255;p39"/>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42900" lvl="0" marL="342900" rtl="0" algn="l">
              <a:lnSpc>
                <a:spcPct val="100000"/>
              </a:lnSpc>
              <a:spcBef>
                <a:spcPts val="400"/>
              </a:spcBef>
              <a:spcAft>
                <a:spcPts val="0"/>
              </a:spcAft>
              <a:buSzPts val="1400"/>
              <a:buChar char="►"/>
            </a:pPr>
            <a:r>
              <a:rPr lang="en-US">
                <a:latin typeface="Calibri"/>
                <a:ea typeface="Calibri"/>
                <a:cs typeface="Calibri"/>
                <a:sym typeface="Calibri"/>
              </a:rPr>
              <a:t>Several different classes can use the function name. The ‘membership label –(class-name </a:t>
            </a:r>
            <a:r>
              <a:rPr b="1" lang="en-US">
                <a:latin typeface="Calibri"/>
                <a:ea typeface="Calibri"/>
                <a:cs typeface="Calibri"/>
                <a:sym typeface="Calibri"/>
              </a:rPr>
              <a:t>::</a:t>
            </a:r>
            <a:r>
              <a:rPr lang="en-US">
                <a:latin typeface="Calibri"/>
                <a:ea typeface="Calibri"/>
                <a:cs typeface="Calibri"/>
                <a:sym typeface="Calibri"/>
              </a:rPr>
              <a:t> )’ will resolve their scope.</a:t>
            </a:r>
            <a:endParaRPr>
              <a:latin typeface="Calibri"/>
              <a:ea typeface="Calibri"/>
              <a:cs typeface="Calibri"/>
              <a:sym typeface="Calibri"/>
            </a:endParaRPr>
          </a:p>
          <a:p>
            <a:pPr indent="-342900" lvl="0" marL="342900" rtl="0" algn="l">
              <a:lnSpc>
                <a:spcPct val="100000"/>
              </a:lnSpc>
              <a:spcBef>
                <a:spcPts val="400"/>
              </a:spcBef>
              <a:spcAft>
                <a:spcPts val="0"/>
              </a:spcAft>
              <a:buSzPts val="1400"/>
              <a:buChar char="►"/>
            </a:pPr>
            <a:r>
              <a:rPr lang="en-US">
                <a:latin typeface="Calibri"/>
                <a:ea typeface="Calibri"/>
                <a:cs typeface="Calibri"/>
                <a:sym typeface="Calibri"/>
              </a:rPr>
              <a:t>Member functions can access the private data of the class. A non member function cannot do so. However friend function can access the private data. This is an exceptional case.</a:t>
            </a:r>
            <a:endParaRPr>
              <a:latin typeface="Calibri"/>
              <a:ea typeface="Calibri"/>
              <a:cs typeface="Calibri"/>
              <a:sym typeface="Calibri"/>
            </a:endParaRPr>
          </a:p>
          <a:p>
            <a:pPr indent="-342900" lvl="0" marL="342900" rtl="0" algn="l">
              <a:lnSpc>
                <a:spcPct val="100000"/>
              </a:lnSpc>
              <a:spcBef>
                <a:spcPts val="400"/>
              </a:spcBef>
              <a:spcAft>
                <a:spcPts val="0"/>
              </a:spcAft>
              <a:buSzPts val="1400"/>
              <a:buChar char="►"/>
            </a:pPr>
            <a:r>
              <a:rPr lang="en-US">
                <a:latin typeface="Calibri"/>
                <a:ea typeface="Calibri"/>
                <a:cs typeface="Calibri"/>
                <a:sym typeface="Calibri"/>
              </a:rPr>
              <a:t>A member function can call another member function directly without using the dot (.) operator</a:t>
            </a:r>
            <a:r>
              <a:rPr lang="en-US" sz="1800">
                <a:latin typeface="Arial"/>
                <a:ea typeface="Arial"/>
                <a:cs typeface="Arial"/>
                <a:sym typeface="Arial"/>
              </a:rPr>
              <a:t>.</a:t>
            </a:r>
            <a:endParaRPr sz="1800">
              <a:latin typeface="Arial"/>
              <a:ea typeface="Arial"/>
              <a:cs typeface="Arial"/>
              <a:sym typeface="Arial"/>
            </a:endParaRPr>
          </a:p>
          <a:p>
            <a:pPr indent="0" lvl="0" marL="139700" rtl="0" algn="l">
              <a:lnSpc>
                <a:spcPct val="100000"/>
              </a:lnSpc>
              <a:spcBef>
                <a:spcPts val="400"/>
              </a:spcBef>
              <a:spcAft>
                <a:spcPts val="0"/>
              </a:spcAft>
              <a:buSzPts val="14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0"/>
          <p:cNvSpPr txBox="1"/>
          <p:nvPr>
            <p:ph type="title"/>
          </p:nvPr>
        </p:nvSpPr>
        <p:spPr>
          <a:xfrm>
            <a:off x="609917" y="18176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Memory allocation for objects</a:t>
            </a:r>
            <a:br>
              <a:rPr b="1" lang="en-US"/>
            </a:br>
            <a:endParaRPr b="1"/>
          </a:p>
        </p:txBody>
      </p:sp>
      <p:sp>
        <p:nvSpPr>
          <p:cNvPr id="262" name="Google Shape;262;p40"/>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t/>
            </a:r>
            <a:endParaRPr/>
          </a:p>
          <a:p>
            <a:pPr indent="0" lvl="0" marL="139700" rtl="0" algn="l">
              <a:lnSpc>
                <a:spcPct val="100000"/>
              </a:lnSpc>
              <a:spcBef>
                <a:spcPts val="400"/>
              </a:spcBef>
              <a:spcAft>
                <a:spcPts val="0"/>
              </a:spcAft>
              <a:buSzPts val="1400"/>
              <a:buNone/>
            </a:pPr>
            <a:r>
              <a:t/>
            </a:r>
            <a:endParaRPr/>
          </a:p>
        </p:txBody>
      </p:sp>
      <p:sp>
        <p:nvSpPr>
          <p:cNvPr id="263" name="Google Shape;263;p40"/>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
        <p:nvSpPr>
          <p:cNvPr id="264" name="Google Shape;264;p40"/>
          <p:cNvSpPr txBox="1"/>
          <p:nvPr/>
        </p:nvSpPr>
        <p:spPr>
          <a:xfrm>
            <a:off x="714226" y="1011260"/>
            <a:ext cx="10978515" cy="5201240"/>
          </a:xfrm>
          <a:prstGeom prst="rect">
            <a:avLst/>
          </a:prstGeom>
          <a:noFill/>
          <a:ln>
            <a:noFill/>
          </a:ln>
        </p:spPr>
        <p:txBody>
          <a:bodyPr anchorCtr="0" anchor="t" bIns="0" lIns="0" spcFirstLastPara="1" rIns="0" wrap="square" tIns="0">
            <a:noAutofit/>
          </a:bodyPr>
          <a:lstStyle/>
          <a:p>
            <a:pPr indent="-285750" lvl="0" marL="285750" marR="0" rtl="0" algn="l">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Memory space for object is allocated when they are declared and not when the class is specified.</a:t>
            </a:r>
            <a:endParaRPr b="0" i="0" sz="2000" u="none" cap="none" strike="noStrike">
              <a:solidFill>
                <a:schemeClr val="lt1"/>
              </a:solidFill>
              <a:latin typeface="Calibri"/>
              <a:ea typeface="Calibri"/>
              <a:cs typeface="Calibri"/>
              <a:sym typeface="Calibri"/>
            </a:endParaRPr>
          </a:p>
          <a:p>
            <a:pPr indent="-285750" lvl="0" marL="285750" marR="0" rtl="0" algn="l">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But the member functions are created and placed in the memory space only once when they are defined as a part of the class specification.</a:t>
            </a:r>
            <a:endParaRPr b="0" i="0" sz="2000" u="none" cap="none" strike="noStrike">
              <a:solidFill>
                <a:schemeClr val="lt1"/>
              </a:solidFill>
              <a:latin typeface="Calibri"/>
              <a:ea typeface="Calibri"/>
              <a:cs typeface="Calibri"/>
              <a:sym typeface="Calibri"/>
            </a:endParaRPr>
          </a:p>
          <a:p>
            <a:pPr indent="-285750" lvl="0" marL="285750" marR="0" rtl="0" algn="just">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As all objects belongs to same class, use the same member functions, no separate memory is allocated for member functions when the objects are created i.e. when the objects are created the memory space is allocated only for data members (member variables)</a:t>
            </a:r>
            <a:endParaRPr/>
          </a:p>
          <a:p>
            <a:pPr indent="-285750" lvl="0" marL="285750" marR="0" rtl="0" algn="just">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Space for data members is allocated separately for each object. </a:t>
            </a:r>
            <a:endParaRPr/>
          </a:p>
          <a:p>
            <a:pPr indent="-285750" lvl="0" marL="285750" marR="0" rtl="0" algn="just">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The memory locations are also distinct for object of same class because the data members of different object will hold different values.</a:t>
            </a:r>
            <a:endParaRPr/>
          </a:p>
          <a:p>
            <a:pPr indent="-285750" lvl="0" marL="285750" marR="0" rtl="0" algn="just">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Data member of the class can contain different value for the different object, memory allocation is performed separately for each data member for different object at the time of creating an object.</a:t>
            </a:r>
            <a:endParaRPr/>
          </a:p>
          <a:p>
            <a:pPr indent="-285750" lvl="0" marL="285750" marR="0" rtl="0" algn="just">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Member function remains common for all object. Memory allocation is done only once for member function at the time of defining it.</a:t>
            </a:r>
            <a:endParaRPr b="0" i="0" sz="2000" u="none" cap="none" strike="noStrike">
              <a:solidFill>
                <a:schemeClr val="lt1"/>
              </a:solidFill>
              <a:latin typeface="Calibri"/>
              <a:ea typeface="Calibri"/>
              <a:cs typeface="Calibri"/>
              <a:sym typeface="Calibri"/>
            </a:endParaRPr>
          </a:p>
          <a:p>
            <a:pPr indent="-196850" lvl="0" marL="285750" marR="0" rtl="0" algn="just">
              <a:lnSpc>
                <a:spcPct val="100000"/>
              </a:lnSpc>
              <a:spcBef>
                <a:spcPts val="400"/>
              </a:spcBef>
              <a:spcAft>
                <a:spcPts val="0"/>
              </a:spcAft>
              <a:buClr>
                <a:schemeClr val="lt2"/>
              </a:buClr>
              <a:buSzPts val="1400"/>
              <a:buFont typeface="Arial"/>
              <a:buNone/>
            </a:pPr>
            <a:r>
              <a:t/>
            </a:r>
            <a:endParaRPr b="0" i="0" sz="1800" u="none" cap="none" strike="noStrike">
              <a:solidFill>
                <a:schemeClr val="lt1"/>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41"/>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a:t>
            </a:r>
            <a:endParaRPr/>
          </a:p>
        </p:txBody>
      </p:sp>
      <p:sp>
        <p:nvSpPr>
          <p:cNvPr id="271" name="Google Shape;271;p41"/>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lt1"/>
              </a:buClr>
              <a:buSzPts val="2000"/>
              <a:buNone/>
            </a:pPr>
            <a:br>
              <a:rPr lang="en-US"/>
            </a:br>
            <a:endParaRPr/>
          </a:p>
          <a:p>
            <a:pPr indent="-355600" lvl="0" marL="355600" rtl="0" algn="l">
              <a:lnSpc>
                <a:spcPct val="100000"/>
              </a:lnSpc>
              <a:spcBef>
                <a:spcPts val="400"/>
              </a:spcBef>
              <a:spcAft>
                <a:spcPts val="0"/>
              </a:spcAft>
              <a:buSzPts val="1400"/>
              <a:buNone/>
            </a:pPr>
            <a:r>
              <a:t/>
            </a:r>
            <a:endParaRPr/>
          </a:p>
        </p:txBody>
      </p:sp>
      <p:graphicFrame>
        <p:nvGraphicFramePr>
          <p:cNvPr id="272" name="Google Shape;272;p41"/>
          <p:cNvGraphicFramePr/>
          <p:nvPr/>
        </p:nvGraphicFramePr>
        <p:xfrm>
          <a:off x="623983" y="1333316"/>
          <a:ext cx="3000000" cy="3000000"/>
        </p:xfrm>
        <a:graphic>
          <a:graphicData uri="http://schemas.openxmlformats.org/drawingml/2006/table">
            <a:tbl>
              <a:tblPr bandRow="1" firstRow="1">
                <a:noFill/>
                <a:tableStyleId>{BD3EDC5F-7859-47BF-A248-7621CF15819D}</a:tableStyleId>
              </a:tblPr>
              <a:tblGrid>
                <a:gridCol w="7072600"/>
              </a:tblGrid>
              <a:tr h="4279700">
                <a:tc>
                  <a:txBody>
                    <a:bodyPr/>
                    <a:lstStyle/>
                    <a:p>
                      <a:pPr indent="0" lvl="0" marL="0" marR="0" rtl="0" algn="l">
                        <a:lnSpc>
                          <a:spcPct val="100000"/>
                        </a:lnSpc>
                        <a:spcBef>
                          <a:spcPts val="0"/>
                        </a:spcBef>
                        <a:spcAft>
                          <a:spcPts val="0"/>
                        </a:spcAft>
                        <a:buNone/>
                      </a:pPr>
                      <a:r>
                        <a:rPr lang="en-US" sz="1400" u="none" cap="none" strike="noStrike"/>
                        <a:t>Data Members </a:t>
                      </a:r>
                      <a:endParaRPr sz="1400" u="none" cap="none" strike="noStrike"/>
                    </a:p>
                  </a:txBody>
                  <a:tcPr marT="45725" marB="45725" marR="91450" marL="91450"/>
                </a:tc>
              </a:tr>
            </a:tbl>
          </a:graphicData>
        </a:graphic>
      </p:graphicFrame>
      <p:sp>
        <p:nvSpPr>
          <p:cNvPr id="273" name="Google Shape;273;p41"/>
          <p:cNvSpPr/>
          <p:nvPr/>
        </p:nvSpPr>
        <p:spPr>
          <a:xfrm>
            <a:off x="1139483" y="2082018"/>
            <a:ext cx="1800665" cy="852146"/>
          </a:xfrm>
          <a:prstGeom prst="rect">
            <a:avLst/>
          </a:prstGeom>
          <a:solidFill>
            <a:schemeClr val="accen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74" name="Google Shape;274;p41"/>
          <p:cNvSpPr/>
          <p:nvPr/>
        </p:nvSpPr>
        <p:spPr>
          <a:xfrm>
            <a:off x="3469713" y="2118711"/>
            <a:ext cx="1800665" cy="852143"/>
          </a:xfrm>
          <a:prstGeom prst="rect">
            <a:avLst/>
          </a:prstGeom>
          <a:solidFill>
            <a:schemeClr val="accen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75" name="Google Shape;275;p41"/>
          <p:cNvSpPr/>
          <p:nvPr/>
        </p:nvSpPr>
        <p:spPr>
          <a:xfrm>
            <a:off x="5799943" y="2082017"/>
            <a:ext cx="1735651" cy="888827"/>
          </a:xfrm>
          <a:prstGeom prst="rect">
            <a:avLst/>
          </a:prstGeom>
          <a:solidFill>
            <a:schemeClr val="accen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cxnSp>
        <p:nvCxnSpPr>
          <p:cNvPr id="276" name="Google Shape;276;p41"/>
          <p:cNvCxnSpPr/>
          <p:nvPr/>
        </p:nvCxnSpPr>
        <p:spPr>
          <a:xfrm>
            <a:off x="609916" y="3429000"/>
            <a:ext cx="7086600" cy="44100"/>
          </a:xfrm>
          <a:prstGeom prst="straightConnector1">
            <a:avLst/>
          </a:prstGeom>
          <a:noFill/>
          <a:ln cap="flat" cmpd="sng" w="9525">
            <a:solidFill>
              <a:schemeClr val="lt1"/>
            </a:solidFill>
            <a:prstDash val="solid"/>
            <a:round/>
            <a:headEnd len="sm" w="sm" type="none"/>
            <a:tailEnd len="sm" w="sm" type="none"/>
          </a:ln>
        </p:spPr>
      </p:cxnSp>
      <p:sp>
        <p:nvSpPr>
          <p:cNvPr id="277" name="Google Shape;277;p41"/>
          <p:cNvSpPr/>
          <p:nvPr/>
        </p:nvSpPr>
        <p:spPr>
          <a:xfrm>
            <a:off x="3583208" y="3982904"/>
            <a:ext cx="1687170" cy="1278420"/>
          </a:xfrm>
          <a:prstGeom prst="rect">
            <a:avLst/>
          </a:prstGeom>
          <a:solidFill>
            <a:schemeClr val="accen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cxnSp>
        <p:nvCxnSpPr>
          <p:cNvPr id="278" name="Google Shape;278;p41"/>
          <p:cNvCxnSpPr>
            <a:stCxn id="274" idx="1"/>
            <a:endCxn id="274" idx="3"/>
          </p:cNvCxnSpPr>
          <p:nvPr/>
        </p:nvCxnSpPr>
        <p:spPr>
          <a:xfrm>
            <a:off x="3469713" y="2544782"/>
            <a:ext cx="1800600" cy="0"/>
          </a:xfrm>
          <a:prstGeom prst="straightConnector1">
            <a:avLst/>
          </a:prstGeom>
          <a:noFill/>
          <a:ln cap="flat" cmpd="sng" w="9525">
            <a:solidFill>
              <a:schemeClr val="lt2"/>
            </a:solidFill>
            <a:prstDash val="solid"/>
            <a:round/>
            <a:headEnd len="sm" w="sm" type="none"/>
            <a:tailEnd len="sm" w="sm" type="none"/>
          </a:ln>
        </p:spPr>
      </p:cxnSp>
      <p:cxnSp>
        <p:nvCxnSpPr>
          <p:cNvPr id="279" name="Google Shape;279;p41"/>
          <p:cNvCxnSpPr>
            <a:stCxn id="275" idx="1"/>
          </p:cNvCxnSpPr>
          <p:nvPr/>
        </p:nvCxnSpPr>
        <p:spPr>
          <a:xfrm>
            <a:off x="5799943" y="2526431"/>
            <a:ext cx="1800600" cy="18300"/>
          </a:xfrm>
          <a:prstGeom prst="straightConnector1">
            <a:avLst/>
          </a:prstGeom>
          <a:noFill/>
          <a:ln cap="flat" cmpd="sng" w="9525">
            <a:solidFill>
              <a:schemeClr val="lt2"/>
            </a:solidFill>
            <a:prstDash val="solid"/>
            <a:round/>
            <a:headEnd len="sm" w="sm" type="none"/>
            <a:tailEnd len="sm" w="sm" type="none"/>
          </a:ln>
        </p:spPr>
      </p:cxnSp>
      <p:cxnSp>
        <p:nvCxnSpPr>
          <p:cNvPr id="280" name="Google Shape;280;p41"/>
          <p:cNvCxnSpPr>
            <a:stCxn id="277" idx="1"/>
            <a:endCxn id="277" idx="3"/>
          </p:cNvCxnSpPr>
          <p:nvPr/>
        </p:nvCxnSpPr>
        <p:spPr>
          <a:xfrm>
            <a:off x="3583208" y="4622114"/>
            <a:ext cx="1687200" cy="0"/>
          </a:xfrm>
          <a:prstGeom prst="straightConnector1">
            <a:avLst/>
          </a:prstGeom>
          <a:noFill/>
          <a:ln cap="flat" cmpd="sng" w="9525">
            <a:solidFill>
              <a:schemeClr val="lt1"/>
            </a:solidFill>
            <a:prstDash val="solid"/>
            <a:round/>
            <a:headEnd len="sm" w="sm" type="none"/>
            <a:tailEnd len="sm" w="sm" type="none"/>
          </a:ln>
        </p:spPr>
      </p:cxnSp>
      <p:sp>
        <p:nvSpPr>
          <p:cNvPr id="281" name="Google Shape;281;p41"/>
          <p:cNvSpPr txBox="1"/>
          <p:nvPr/>
        </p:nvSpPr>
        <p:spPr>
          <a:xfrm>
            <a:off x="1378634" y="2235287"/>
            <a:ext cx="1383005"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Roll_No</a:t>
            </a:r>
            <a:endParaRPr b="0" i="0" sz="1400" u="none" cap="none" strike="noStrike">
              <a:solidFill>
                <a:srgbClr val="000000"/>
              </a:solidFill>
              <a:latin typeface="Arial"/>
              <a:ea typeface="Arial"/>
              <a:cs typeface="Arial"/>
              <a:sym typeface="Arial"/>
            </a:endParaRPr>
          </a:p>
        </p:txBody>
      </p:sp>
      <p:cxnSp>
        <p:nvCxnSpPr>
          <p:cNvPr id="282" name="Google Shape;282;p41"/>
          <p:cNvCxnSpPr>
            <a:stCxn id="273" idx="1"/>
          </p:cNvCxnSpPr>
          <p:nvPr/>
        </p:nvCxnSpPr>
        <p:spPr>
          <a:xfrm>
            <a:off x="1139483" y="2508091"/>
            <a:ext cx="1800600" cy="18300"/>
          </a:xfrm>
          <a:prstGeom prst="straightConnector1">
            <a:avLst/>
          </a:prstGeom>
          <a:noFill/>
          <a:ln cap="flat" cmpd="sng" w="9525">
            <a:solidFill>
              <a:schemeClr val="lt1"/>
            </a:solidFill>
            <a:prstDash val="solid"/>
            <a:round/>
            <a:headEnd len="sm" w="sm" type="none"/>
            <a:tailEnd len="sm" w="sm" type="none"/>
          </a:ln>
        </p:spPr>
      </p:cxnSp>
      <p:sp>
        <p:nvSpPr>
          <p:cNvPr id="283" name="Google Shape;283;p41"/>
          <p:cNvSpPr txBox="1"/>
          <p:nvPr/>
        </p:nvSpPr>
        <p:spPr>
          <a:xfrm>
            <a:off x="1378634" y="2543064"/>
            <a:ext cx="1237957"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Name</a:t>
            </a:r>
            <a:endParaRPr b="0" i="0" sz="1400" u="none" cap="none" strike="noStrike">
              <a:solidFill>
                <a:srgbClr val="000000"/>
              </a:solidFill>
              <a:latin typeface="Arial"/>
              <a:ea typeface="Arial"/>
              <a:cs typeface="Arial"/>
              <a:sym typeface="Arial"/>
            </a:endParaRPr>
          </a:p>
        </p:txBody>
      </p:sp>
      <p:sp>
        <p:nvSpPr>
          <p:cNvPr id="284" name="Google Shape;284;p41"/>
          <p:cNvSpPr txBox="1"/>
          <p:nvPr/>
        </p:nvSpPr>
        <p:spPr>
          <a:xfrm>
            <a:off x="3773878" y="2218653"/>
            <a:ext cx="1383005"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Roll_No</a:t>
            </a:r>
            <a:endParaRPr b="0" i="0" sz="1400" u="none" cap="none" strike="noStrike">
              <a:solidFill>
                <a:srgbClr val="000000"/>
              </a:solidFill>
              <a:latin typeface="Arial"/>
              <a:ea typeface="Arial"/>
              <a:cs typeface="Arial"/>
              <a:sym typeface="Arial"/>
            </a:endParaRPr>
          </a:p>
        </p:txBody>
      </p:sp>
      <p:sp>
        <p:nvSpPr>
          <p:cNvPr id="285" name="Google Shape;285;p41"/>
          <p:cNvSpPr txBox="1"/>
          <p:nvPr/>
        </p:nvSpPr>
        <p:spPr>
          <a:xfrm>
            <a:off x="6150880" y="2218652"/>
            <a:ext cx="1383005"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Roll_No</a:t>
            </a:r>
            <a:endParaRPr b="0" i="0" sz="1400" u="none" cap="none" strike="noStrike">
              <a:solidFill>
                <a:srgbClr val="000000"/>
              </a:solidFill>
              <a:latin typeface="Arial"/>
              <a:ea typeface="Arial"/>
              <a:cs typeface="Arial"/>
              <a:sym typeface="Arial"/>
            </a:endParaRPr>
          </a:p>
        </p:txBody>
      </p:sp>
      <p:sp>
        <p:nvSpPr>
          <p:cNvPr id="286" name="Google Shape;286;p41"/>
          <p:cNvSpPr txBox="1"/>
          <p:nvPr/>
        </p:nvSpPr>
        <p:spPr>
          <a:xfrm>
            <a:off x="3810159" y="2642495"/>
            <a:ext cx="1237957"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Name</a:t>
            </a:r>
            <a:endParaRPr b="0" i="0" sz="1400" u="none" cap="none" strike="noStrike">
              <a:solidFill>
                <a:srgbClr val="000000"/>
              </a:solidFill>
              <a:latin typeface="Arial"/>
              <a:ea typeface="Arial"/>
              <a:cs typeface="Arial"/>
              <a:sym typeface="Arial"/>
            </a:endParaRPr>
          </a:p>
        </p:txBody>
      </p:sp>
      <p:sp>
        <p:nvSpPr>
          <p:cNvPr id="287" name="Google Shape;287;p41"/>
          <p:cNvSpPr txBox="1"/>
          <p:nvPr/>
        </p:nvSpPr>
        <p:spPr>
          <a:xfrm>
            <a:off x="6081296" y="2609296"/>
            <a:ext cx="1237957"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Name</a:t>
            </a:r>
            <a:endParaRPr b="0" i="0" sz="1400" u="none" cap="none" strike="noStrike">
              <a:solidFill>
                <a:srgbClr val="000000"/>
              </a:solidFill>
              <a:latin typeface="Arial"/>
              <a:ea typeface="Arial"/>
              <a:cs typeface="Arial"/>
              <a:sym typeface="Arial"/>
            </a:endParaRPr>
          </a:p>
        </p:txBody>
      </p:sp>
      <p:sp>
        <p:nvSpPr>
          <p:cNvPr id="288" name="Google Shape;288;p41"/>
          <p:cNvSpPr txBox="1"/>
          <p:nvPr/>
        </p:nvSpPr>
        <p:spPr>
          <a:xfrm>
            <a:off x="3730284" y="4188277"/>
            <a:ext cx="1237957"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Getdata()</a:t>
            </a:r>
            <a:endParaRPr b="0" i="0" sz="1400" u="none" cap="none" strike="noStrike">
              <a:solidFill>
                <a:srgbClr val="000000"/>
              </a:solidFill>
              <a:latin typeface="Arial"/>
              <a:ea typeface="Arial"/>
              <a:cs typeface="Arial"/>
              <a:sym typeface="Arial"/>
            </a:endParaRPr>
          </a:p>
        </p:txBody>
      </p:sp>
      <p:sp>
        <p:nvSpPr>
          <p:cNvPr id="289" name="Google Shape;289;p41"/>
          <p:cNvSpPr txBox="1"/>
          <p:nvPr/>
        </p:nvSpPr>
        <p:spPr>
          <a:xfrm>
            <a:off x="3810159" y="4763053"/>
            <a:ext cx="1237957"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Showdata()</a:t>
            </a:r>
            <a:endParaRPr b="0" i="0" sz="1400" u="none" cap="none" strike="noStrike">
              <a:solidFill>
                <a:srgbClr val="000000"/>
              </a:solidFill>
              <a:latin typeface="Arial"/>
              <a:ea typeface="Arial"/>
              <a:cs typeface="Arial"/>
              <a:sym typeface="Arial"/>
            </a:endParaRPr>
          </a:p>
        </p:txBody>
      </p:sp>
      <p:sp>
        <p:nvSpPr>
          <p:cNvPr id="290" name="Google Shape;290;p41"/>
          <p:cNvSpPr txBox="1"/>
          <p:nvPr/>
        </p:nvSpPr>
        <p:spPr>
          <a:xfrm>
            <a:off x="623983" y="3636746"/>
            <a:ext cx="1992608"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Member functions</a:t>
            </a:r>
            <a:endParaRPr b="0" i="0" sz="1400" u="none" cap="none" strike="noStrike">
              <a:solidFill>
                <a:srgbClr val="000000"/>
              </a:solidFill>
              <a:latin typeface="Arial"/>
              <a:ea typeface="Arial"/>
              <a:cs typeface="Arial"/>
              <a:sym typeface="Arial"/>
            </a:endParaRPr>
          </a:p>
        </p:txBody>
      </p:sp>
      <p:sp>
        <p:nvSpPr>
          <p:cNvPr id="291" name="Google Shape;291;p41"/>
          <p:cNvSpPr txBox="1"/>
          <p:nvPr/>
        </p:nvSpPr>
        <p:spPr>
          <a:xfrm>
            <a:off x="1139483" y="3041835"/>
            <a:ext cx="1992608"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S1(Object)</a:t>
            </a:r>
            <a:endParaRPr b="0" i="0" sz="1400" u="none" cap="none" strike="noStrike">
              <a:solidFill>
                <a:srgbClr val="000000"/>
              </a:solidFill>
              <a:latin typeface="Arial"/>
              <a:ea typeface="Arial"/>
              <a:cs typeface="Arial"/>
              <a:sym typeface="Arial"/>
            </a:endParaRPr>
          </a:p>
        </p:txBody>
      </p:sp>
      <p:sp>
        <p:nvSpPr>
          <p:cNvPr id="292" name="Google Shape;292;p41"/>
          <p:cNvSpPr txBox="1"/>
          <p:nvPr/>
        </p:nvSpPr>
        <p:spPr>
          <a:xfrm>
            <a:off x="3277770" y="3096574"/>
            <a:ext cx="1992608"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S2(Object)</a:t>
            </a:r>
            <a:endParaRPr b="0" i="0" sz="1400" u="none" cap="none" strike="noStrike">
              <a:solidFill>
                <a:srgbClr val="000000"/>
              </a:solidFill>
              <a:latin typeface="Arial"/>
              <a:ea typeface="Arial"/>
              <a:cs typeface="Arial"/>
              <a:sym typeface="Arial"/>
            </a:endParaRPr>
          </a:p>
        </p:txBody>
      </p:sp>
      <p:sp>
        <p:nvSpPr>
          <p:cNvPr id="293" name="Google Shape;293;p41"/>
          <p:cNvSpPr txBox="1"/>
          <p:nvPr/>
        </p:nvSpPr>
        <p:spPr>
          <a:xfrm>
            <a:off x="5703970" y="3051720"/>
            <a:ext cx="1992608"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S3(object)</a:t>
            </a:r>
            <a:endParaRPr b="0" i="0" sz="1400" u="none" cap="none" strike="noStrike">
              <a:solidFill>
                <a:srgbClr val="000000"/>
              </a:solidFill>
              <a:latin typeface="Arial"/>
              <a:ea typeface="Arial"/>
              <a:cs typeface="Arial"/>
              <a:sym typeface="Arial"/>
            </a:endParaRPr>
          </a:p>
        </p:txBody>
      </p:sp>
      <p:sp>
        <p:nvSpPr>
          <p:cNvPr id="294" name="Google Shape;294;p41"/>
          <p:cNvSpPr txBox="1"/>
          <p:nvPr/>
        </p:nvSpPr>
        <p:spPr>
          <a:xfrm>
            <a:off x="8595360" y="1333315"/>
            <a:ext cx="2979007" cy="5016758"/>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rgbClr val="000000"/>
                </a:solidFill>
                <a:latin typeface="Calibri"/>
                <a:ea typeface="Calibri"/>
                <a:cs typeface="Calibri"/>
                <a:sym typeface="Calibri"/>
              </a:rPr>
              <a:t>Consider class student having two data member and three member functions.</a:t>
            </a:r>
            <a:endParaRPr/>
          </a:p>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rgbClr val="000000"/>
                </a:solidFill>
                <a:latin typeface="Calibri"/>
                <a:ea typeface="Calibri"/>
                <a:cs typeface="Calibri"/>
                <a:sym typeface="Calibri"/>
              </a:rPr>
              <a:t> Student s2,s2,s3; three objects     for class student.</a:t>
            </a:r>
            <a:endParaRPr/>
          </a:p>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rgbClr val="000000"/>
                </a:solidFill>
                <a:latin typeface="Calibri"/>
                <a:ea typeface="Calibri"/>
                <a:cs typeface="Calibri"/>
                <a:sym typeface="Calibri"/>
              </a:rPr>
              <a:t>Data members Roll_No and name required separate memory space as per obect.</a:t>
            </a:r>
            <a:endParaRPr/>
          </a:p>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rgbClr val="000000"/>
                </a:solidFill>
                <a:latin typeface="Calibri"/>
                <a:ea typeface="Calibri"/>
                <a:cs typeface="Calibri"/>
                <a:sym typeface="Calibri"/>
              </a:rPr>
              <a:t>Objcet s1 requires separate meory as so on</a:t>
            </a:r>
            <a:endParaRPr/>
          </a:p>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rgbClr val="000000"/>
                </a:solidFill>
                <a:latin typeface="Calibri"/>
                <a:ea typeface="Calibri"/>
                <a:cs typeface="Calibri"/>
                <a:sym typeface="Calibri"/>
              </a:rPr>
              <a:t>Member functiond same for all objects.getdta and showdata requires same meory space</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1">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4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a:t>
            </a:r>
            <a:br>
              <a:rPr lang="en-US"/>
            </a:br>
            <a:endParaRPr/>
          </a:p>
        </p:txBody>
      </p:sp>
      <p:sp>
        <p:nvSpPr>
          <p:cNvPr id="301" name="Google Shape;301;p42"/>
          <p:cNvSpPr txBox="1"/>
          <p:nvPr>
            <p:ph idx="1" type="body"/>
          </p:nvPr>
        </p:nvSpPr>
        <p:spPr>
          <a:xfrm>
            <a:off x="-9354256" y="-2346523"/>
            <a:ext cx="20942689" cy="8432363"/>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lt1"/>
              </a:buClr>
              <a:buSzPts val="2000"/>
              <a:buNone/>
            </a:pPr>
            <a:br>
              <a:rPr lang="en-US"/>
            </a:br>
            <a:endParaRPr/>
          </a:p>
          <a:p>
            <a:pPr indent="-355600" lvl="0" marL="355600" rtl="0" algn="l">
              <a:lnSpc>
                <a:spcPct val="100000"/>
              </a:lnSpc>
              <a:spcBef>
                <a:spcPts val="400"/>
              </a:spcBef>
              <a:spcAft>
                <a:spcPts val="0"/>
              </a:spcAft>
              <a:buSzPts val="1400"/>
              <a:buNone/>
            </a:pPr>
            <a:r>
              <a:t/>
            </a:r>
            <a:endParaRPr/>
          </a:p>
        </p:txBody>
      </p:sp>
      <p:pic>
        <p:nvPicPr>
          <p:cNvPr descr="GitHub - Narasimha1997/DirtyPointer-Hack: A hackaround on C++ ..." id="302" name="Google Shape;302;p42"/>
          <p:cNvPicPr preferRelativeResize="0"/>
          <p:nvPr/>
        </p:nvPicPr>
        <p:blipFill rotWithShape="1">
          <a:blip r:embed="rId3">
            <a:alphaModFix/>
          </a:blip>
          <a:srcRect b="0" l="0" r="0" t="0"/>
          <a:stretch/>
        </p:blipFill>
        <p:spPr>
          <a:xfrm>
            <a:off x="6099175" y="1430592"/>
            <a:ext cx="5579769" cy="4625389"/>
          </a:xfrm>
          <a:prstGeom prst="rect">
            <a:avLst/>
          </a:prstGeom>
          <a:noFill/>
          <a:ln>
            <a:noFill/>
          </a:ln>
        </p:spPr>
      </p:pic>
      <p:pic>
        <p:nvPicPr>
          <p:cNvPr descr="Memory Allocation" id="303" name="Google Shape;303;p42"/>
          <p:cNvPicPr preferRelativeResize="0"/>
          <p:nvPr/>
        </p:nvPicPr>
        <p:blipFill rotWithShape="1">
          <a:blip r:embed="rId4">
            <a:alphaModFix/>
          </a:blip>
          <a:srcRect b="0" l="0" r="0" t="0"/>
          <a:stretch/>
        </p:blipFill>
        <p:spPr>
          <a:xfrm>
            <a:off x="743722" y="1430594"/>
            <a:ext cx="5052394" cy="465524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1">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4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Inline function</a:t>
            </a:r>
            <a:endParaRPr/>
          </a:p>
        </p:txBody>
      </p:sp>
      <p:sp>
        <p:nvSpPr>
          <p:cNvPr id="309" name="Google Shape;309;p43"/>
          <p:cNvSpPr txBox="1"/>
          <p:nvPr>
            <p:ph idx="1" type="body"/>
          </p:nvPr>
        </p:nvSpPr>
        <p:spPr>
          <a:xfrm>
            <a:off x="609918" y="998806"/>
            <a:ext cx="10978515" cy="5564994"/>
          </a:xfrm>
          <a:prstGeom prst="rect">
            <a:avLst/>
          </a:prstGeom>
          <a:noFill/>
          <a:ln>
            <a:noFill/>
          </a:ln>
        </p:spPr>
        <p:txBody>
          <a:bodyPr anchorCtr="0" anchor="t" bIns="0" lIns="0" spcFirstLastPara="1" rIns="0" wrap="square" tIns="0">
            <a:noAutofit/>
          </a:bodyPr>
          <a:lstStyle/>
          <a:p>
            <a:pPr indent="-317500" lvl="0" marL="457200" rtl="0" algn="just">
              <a:lnSpc>
                <a:spcPct val="100000"/>
              </a:lnSpc>
              <a:spcBef>
                <a:spcPts val="400"/>
              </a:spcBef>
              <a:spcAft>
                <a:spcPts val="0"/>
              </a:spcAft>
              <a:buSzPts val="1400"/>
              <a:buChar char="►"/>
            </a:pPr>
            <a:r>
              <a:rPr lang="en-US">
                <a:latin typeface="Calibri"/>
                <a:ea typeface="Calibri"/>
                <a:cs typeface="Calibri"/>
                <a:sym typeface="Calibri"/>
              </a:rPr>
              <a:t>Functions are used to avoid repetitive task and also to save some memory space. However each time a function is called, it takes a lot of extra time in executing a series of instructions for task such as jumping to the function, saving registers, pushing arguments into the stacks and returning to the calling function.</a:t>
            </a:r>
            <a:endParaRPr/>
          </a:p>
          <a:p>
            <a:pPr indent="-317500" lvl="0" marL="457200" rtl="0" algn="just">
              <a:lnSpc>
                <a:spcPct val="100000"/>
              </a:lnSpc>
              <a:spcBef>
                <a:spcPts val="400"/>
              </a:spcBef>
              <a:spcAft>
                <a:spcPts val="0"/>
              </a:spcAft>
              <a:buSzPts val="1400"/>
              <a:buChar char="►"/>
            </a:pPr>
            <a:r>
              <a:rPr lang="en-US">
                <a:latin typeface="Calibri"/>
                <a:ea typeface="Calibri"/>
                <a:cs typeface="Calibri"/>
                <a:sym typeface="Calibri"/>
              </a:rPr>
              <a:t>To eliminate these problems C++ provides a new feature called inline function.</a:t>
            </a:r>
            <a:endParaRPr/>
          </a:p>
          <a:p>
            <a:pPr indent="-317500" lvl="0" marL="457200" rtl="0" algn="just">
              <a:lnSpc>
                <a:spcPct val="100000"/>
              </a:lnSpc>
              <a:spcBef>
                <a:spcPts val="400"/>
              </a:spcBef>
              <a:spcAft>
                <a:spcPts val="0"/>
              </a:spcAft>
              <a:buSzPts val="1400"/>
              <a:buChar char="►"/>
            </a:pPr>
            <a:r>
              <a:rPr lang="en-US" u="sng">
                <a:latin typeface="Calibri"/>
                <a:ea typeface="Calibri"/>
                <a:cs typeface="Calibri"/>
                <a:sym typeface="Calibri"/>
              </a:rPr>
              <a:t>“ An inline function is a function that is expanded in line when it is invoked.” That is the compiler replaces each function call with the corresponding function code.</a:t>
            </a:r>
            <a:endParaRPr/>
          </a:p>
          <a:p>
            <a:pPr indent="-317500" lvl="0" marL="457200" rtl="0" algn="just">
              <a:lnSpc>
                <a:spcPct val="100000"/>
              </a:lnSpc>
              <a:spcBef>
                <a:spcPts val="400"/>
              </a:spcBef>
              <a:spcAft>
                <a:spcPts val="0"/>
              </a:spcAft>
              <a:buSzPts val="1400"/>
              <a:buChar char="►"/>
            </a:pPr>
            <a:r>
              <a:rPr lang="en-US">
                <a:latin typeface="Calibri"/>
                <a:ea typeface="Calibri"/>
                <a:cs typeface="Calibri"/>
                <a:sym typeface="Calibri"/>
              </a:rPr>
              <a:t>The functions defined inside the class definition are treated as inline</a:t>
            </a:r>
            <a:r>
              <a:rPr lang="en-US" u="sng">
                <a:latin typeface="Calibri"/>
                <a:ea typeface="Calibri"/>
                <a:cs typeface="Calibri"/>
                <a:sym typeface="Calibri"/>
              </a:rPr>
              <a:t>.</a:t>
            </a:r>
            <a:endParaRPr/>
          </a:p>
          <a:p>
            <a:pPr indent="-317500" lvl="0" marL="457200" rtl="0" algn="just">
              <a:lnSpc>
                <a:spcPct val="100000"/>
              </a:lnSpc>
              <a:spcBef>
                <a:spcPts val="400"/>
              </a:spcBef>
              <a:spcAft>
                <a:spcPts val="0"/>
              </a:spcAft>
              <a:buSzPts val="1400"/>
              <a:buChar char="►"/>
            </a:pPr>
            <a:r>
              <a:rPr lang="en-US">
                <a:latin typeface="Calibri"/>
                <a:ea typeface="Calibri"/>
                <a:cs typeface="Calibri"/>
                <a:sym typeface="Calibri"/>
              </a:rPr>
              <a:t>One can define the function outside the class and still make it inline using inline key word.</a:t>
            </a:r>
            <a:endParaRPr/>
          </a:p>
          <a:p>
            <a:pPr indent="0" lvl="1" marL="596900" rtl="0" algn="l">
              <a:lnSpc>
                <a:spcPct val="100000"/>
              </a:lnSpc>
              <a:spcBef>
                <a:spcPts val="360"/>
              </a:spcBef>
              <a:spcAft>
                <a:spcPts val="0"/>
              </a:spcAft>
              <a:buSzPts val="1260"/>
              <a:buNone/>
            </a:pPr>
            <a:r>
              <a:t/>
            </a:r>
            <a:endParaRPr sz="2000">
              <a:latin typeface="Calibri"/>
              <a:ea typeface="Calibri"/>
              <a:cs typeface="Calibri"/>
              <a:sym typeface="Calibri"/>
            </a:endParaRPr>
          </a:p>
          <a:p>
            <a:pPr indent="-228600" lvl="0" marL="457200" rtl="0" algn="just">
              <a:lnSpc>
                <a:spcPct val="100000"/>
              </a:lnSpc>
              <a:spcBef>
                <a:spcPts val="400"/>
              </a:spcBef>
              <a:spcAft>
                <a:spcPts val="0"/>
              </a:spcAft>
              <a:buSzPts val="1400"/>
              <a:buNone/>
            </a:pPr>
            <a:r>
              <a:t/>
            </a:r>
            <a:endParaRPr sz="2000">
              <a:latin typeface="Times New Roman"/>
              <a:ea typeface="Times New Roman"/>
              <a:cs typeface="Times New Roman"/>
              <a:sym typeface="Times New Roman"/>
            </a:endParaRPr>
          </a:p>
          <a:p>
            <a:pPr indent="-228600" lvl="0" marL="457200" rtl="0" algn="just">
              <a:lnSpc>
                <a:spcPct val="100000"/>
              </a:lnSpc>
              <a:spcBef>
                <a:spcPts val="400"/>
              </a:spcBef>
              <a:spcAft>
                <a:spcPts val="0"/>
              </a:spcAft>
              <a:buSzPts val="1400"/>
              <a:buNone/>
            </a:pPr>
            <a:r>
              <a:t/>
            </a:r>
            <a:endParaRPr sz="2000">
              <a:latin typeface="Times New Roman"/>
              <a:ea typeface="Times New Roman"/>
              <a:cs typeface="Times New Roman"/>
              <a:sym typeface="Times New Roman"/>
            </a:endParaRPr>
          </a:p>
          <a:p>
            <a:pPr indent="-228600" lvl="0" marL="457200" rtl="0" algn="just">
              <a:lnSpc>
                <a:spcPct val="100000"/>
              </a:lnSpc>
              <a:spcBef>
                <a:spcPts val="400"/>
              </a:spcBef>
              <a:spcAft>
                <a:spcPts val="0"/>
              </a:spcAft>
              <a:buSzPts val="1400"/>
              <a:buNone/>
            </a:pPr>
            <a:r>
              <a:t/>
            </a:r>
            <a:endParaRPr sz="2000">
              <a:latin typeface="Times New Roman"/>
              <a:ea typeface="Times New Roman"/>
              <a:cs typeface="Times New Roman"/>
              <a:sym typeface="Times New Roman"/>
            </a:endParaRPr>
          </a:p>
          <a:p>
            <a:pPr indent="-228600" lvl="0" marL="457200" rtl="0" algn="just">
              <a:lnSpc>
                <a:spcPct val="100000"/>
              </a:lnSpc>
              <a:spcBef>
                <a:spcPts val="400"/>
              </a:spcBef>
              <a:spcAft>
                <a:spcPts val="0"/>
              </a:spcAft>
              <a:buSzPts val="1400"/>
              <a:buNone/>
            </a:pPr>
            <a:r>
              <a:t/>
            </a:r>
            <a:endParaRPr sz="2000" u="sng">
              <a:latin typeface="Calibri"/>
              <a:ea typeface="Calibri"/>
              <a:cs typeface="Calibri"/>
              <a:sym typeface="Calibri"/>
            </a:endParaRPr>
          </a:p>
          <a:p>
            <a:pPr indent="0" lvl="1" marL="596900" rtl="0" algn="l">
              <a:lnSpc>
                <a:spcPct val="100000"/>
              </a:lnSpc>
              <a:spcBef>
                <a:spcPts val="360"/>
              </a:spcBef>
              <a:spcAft>
                <a:spcPts val="0"/>
              </a:spcAft>
              <a:buSzPts val="1260"/>
              <a:buNone/>
            </a:pPr>
            <a:r>
              <a:t/>
            </a:r>
            <a:endParaRPr>
              <a:latin typeface="Calibri"/>
              <a:ea typeface="Calibri"/>
              <a:cs typeface="Calibri"/>
              <a:sym typeface="Calibri"/>
            </a:endParaRPr>
          </a:p>
          <a:p>
            <a:pPr indent="-228600" lvl="1" marL="914400" rtl="0" algn="just">
              <a:lnSpc>
                <a:spcPct val="100000"/>
              </a:lnSpc>
              <a:spcBef>
                <a:spcPts val="360"/>
              </a:spcBef>
              <a:spcAft>
                <a:spcPts val="0"/>
              </a:spcAft>
              <a:buSzPts val="1260"/>
              <a:buNone/>
            </a:pPr>
            <a:r>
              <a:t/>
            </a:r>
            <a:endParaRPr u="sng">
              <a:latin typeface="Calibri"/>
              <a:ea typeface="Calibri"/>
              <a:cs typeface="Calibri"/>
              <a:sym typeface="Calibri"/>
            </a:endParaRPr>
          </a:p>
          <a:p>
            <a:pPr indent="-228600" lvl="0" marL="457200" rtl="0" algn="just">
              <a:lnSpc>
                <a:spcPct val="100000"/>
              </a:lnSpc>
              <a:spcBef>
                <a:spcPts val="400"/>
              </a:spcBef>
              <a:spcAft>
                <a:spcPts val="0"/>
              </a:spcAft>
              <a:buSzPts val="1400"/>
              <a:buNone/>
            </a:pPr>
            <a:r>
              <a:t/>
            </a:r>
            <a:endParaRPr>
              <a:latin typeface="Calibri"/>
              <a:ea typeface="Calibri"/>
              <a:cs typeface="Calibri"/>
              <a:sym typeface="Calibri"/>
            </a:endParaRPr>
          </a:p>
          <a:p>
            <a:pPr indent="-228600" lvl="0" marL="457200" rtl="0" algn="just">
              <a:lnSpc>
                <a:spcPct val="100000"/>
              </a:lnSpc>
              <a:spcBef>
                <a:spcPts val="400"/>
              </a:spcBef>
              <a:spcAft>
                <a:spcPts val="0"/>
              </a:spcAft>
              <a:buSzPts val="1400"/>
              <a:buNone/>
            </a:pPr>
            <a:r>
              <a:t/>
            </a:r>
            <a:endParaRPr>
              <a:latin typeface="Calibri"/>
              <a:ea typeface="Calibri"/>
              <a:cs typeface="Calibri"/>
              <a:sym typeface="Calibri"/>
            </a:endParaRPr>
          </a:p>
          <a:p>
            <a:pPr indent="-228600" lvl="0" marL="457200" rtl="0" algn="just">
              <a:lnSpc>
                <a:spcPct val="100000"/>
              </a:lnSpc>
              <a:spcBef>
                <a:spcPts val="400"/>
              </a:spcBef>
              <a:spcAft>
                <a:spcPts val="0"/>
              </a:spcAft>
              <a:buSzPts val="1400"/>
              <a:buNone/>
            </a:pPr>
            <a:r>
              <a:t/>
            </a:r>
            <a:endParaRPr>
              <a:latin typeface="Calibri"/>
              <a:ea typeface="Calibri"/>
              <a:cs typeface="Calibri"/>
              <a:sym typeface="Calibri"/>
            </a:endParaRPr>
          </a:p>
          <a:p>
            <a:pPr indent="-228600" lvl="0" marL="457200" rtl="0" algn="just">
              <a:lnSpc>
                <a:spcPct val="100000"/>
              </a:lnSpc>
              <a:spcBef>
                <a:spcPts val="400"/>
              </a:spcBef>
              <a:spcAft>
                <a:spcPts val="0"/>
              </a:spcAft>
              <a:buSzPts val="1400"/>
              <a:buNone/>
            </a:pPr>
            <a:r>
              <a:t/>
            </a:r>
            <a:endParaRPr sz="1800">
              <a:latin typeface="Times New Roman"/>
              <a:ea typeface="Times New Roman"/>
              <a:cs typeface="Times New Roman"/>
              <a:sym typeface="Times New Roman"/>
            </a:endParaRPr>
          </a:p>
          <a:p>
            <a:pPr indent="-228600" lvl="0" marL="457200" rtl="0" algn="just">
              <a:lnSpc>
                <a:spcPct val="100000"/>
              </a:lnSpc>
              <a:spcBef>
                <a:spcPts val="400"/>
              </a:spcBef>
              <a:spcAft>
                <a:spcPts val="0"/>
              </a:spcAft>
              <a:buSzPts val="1400"/>
              <a:buNone/>
            </a:pPr>
            <a:r>
              <a:t/>
            </a:r>
            <a:endParaRPr sz="1800">
              <a:latin typeface="Times New Roman"/>
              <a:ea typeface="Times New Roman"/>
              <a:cs typeface="Times New Roman"/>
              <a:sym typeface="Times New Roman"/>
            </a:endParaRPr>
          </a:p>
          <a:p>
            <a:pPr indent="-228600" lvl="0" marL="457200" rtl="0" algn="l">
              <a:lnSpc>
                <a:spcPct val="100000"/>
              </a:lnSpc>
              <a:spcBef>
                <a:spcPts val="400"/>
              </a:spcBef>
              <a:spcAft>
                <a:spcPts val="0"/>
              </a:spcAft>
              <a:buClr>
                <a:schemeClr val="lt2"/>
              </a:buClr>
              <a:buSzPts val="14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4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2400"/>
              <a:t>Inline function</a:t>
            </a:r>
            <a:endParaRPr/>
          </a:p>
        </p:txBody>
      </p:sp>
      <p:sp>
        <p:nvSpPr>
          <p:cNvPr id="316" name="Google Shape;316;p44"/>
          <p:cNvSpPr txBox="1"/>
          <p:nvPr>
            <p:ph idx="1" type="body"/>
          </p:nvPr>
        </p:nvSpPr>
        <p:spPr>
          <a:xfrm>
            <a:off x="609918" y="884600"/>
            <a:ext cx="10978515" cy="520124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SzPts val="1400"/>
              <a:buChar char="►"/>
            </a:pPr>
            <a:r>
              <a:rPr lang="en-US" sz="1800">
                <a:latin typeface="Calibri"/>
                <a:ea typeface="Calibri"/>
                <a:cs typeface="Calibri"/>
                <a:sym typeface="Calibri"/>
              </a:rPr>
              <a:t> </a:t>
            </a:r>
            <a:r>
              <a:rPr lang="en-US"/>
              <a:t>Advantages of Inline functions:</a:t>
            </a:r>
            <a:endParaRPr/>
          </a:p>
          <a:p>
            <a:pPr indent="-308610" lvl="1" marL="914400" rtl="0" algn="l">
              <a:lnSpc>
                <a:spcPct val="100000"/>
              </a:lnSpc>
              <a:spcBef>
                <a:spcPts val="360"/>
              </a:spcBef>
              <a:spcAft>
                <a:spcPts val="0"/>
              </a:spcAft>
              <a:buSzPts val="1260"/>
              <a:buChar char="►"/>
            </a:pPr>
            <a:r>
              <a:rPr lang="en-US"/>
              <a:t>In line expansion makes a program run faster.</a:t>
            </a:r>
            <a:endParaRPr/>
          </a:p>
          <a:p>
            <a:pPr indent="-317500" lvl="0" marL="457200" rtl="0" algn="l">
              <a:lnSpc>
                <a:spcPct val="100000"/>
              </a:lnSpc>
              <a:spcBef>
                <a:spcPts val="400"/>
              </a:spcBef>
              <a:spcAft>
                <a:spcPts val="0"/>
              </a:spcAft>
              <a:buSzPts val="1400"/>
              <a:buChar char="►"/>
            </a:pPr>
            <a:r>
              <a:rPr lang="en-US"/>
              <a:t>Disadvantage of inline functions:</a:t>
            </a:r>
            <a:endParaRPr/>
          </a:p>
          <a:p>
            <a:pPr indent="-308610" lvl="1" marL="914400" rtl="0" algn="l">
              <a:lnSpc>
                <a:spcPct val="100000"/>
              </a:lnSpc>
              <a:spcBef>
                <a:spcPts val="360"/>
              </a:spcBef>
              <a:spcAft>
                <a:spcPts val="0"/>
              </a:spcAft>
              <a:buSzPts val="1260"/>
              <a:buChar char="►"/>
            </a:pPr>
            <a:r>
              <a:rPr lang="en-US"/>
              <a:t>Takes more memory</a:t>
            </a:r>
            <a:endParaRPr/>
          </a:p>
          <a:p>
            <a:pPr indent="-317500" lvl="0" marL="457200" rtl="0" algn="l">
              <a:lnSpc>
                <a:spcPct val="100000"/>
              </a:lnSpc>
              <a:spcBef>
                <a:spcPts val="400"/>
              </a:spcBef>
              <a:spcAft>
                <a:spcPts val="0"/>
              </a:spcAft>
              <a:buClr>
                <a:schemeClr val="lt2"/>
              </a:buClr>
              <a:buSzPts val="1400"/>
              <a:buChar char="►"/>
            </a:pPr>
            <a:r>
              <a:rPr lang="en-US"/>
              <a:t>NOTE: The functions containing for loop or a function with a larger code are not made inline.</a:t>
            </a:r>
            <a:endParaRPr/>
          </a:p>
          <a:p>
            <a:pPr indent="-317500" lvl="0" marL="457200" rtl="0" algn="l">
              <a:lnSpc>
                <a:spcPct val="100000"/>
              </a:lnSpc>
              <a:spcBef>
                <a:spcPts val="400"/>
              </a:spcBef>
              <a:spcAft>
                <a:spcPts val="0"/>
              </a:spcAft>
              <a:buClr>
                <a:schemeClr val="lt2"/>
              </a:buClr>
              <a:buSzPts val="1400"/>
              <a:buChar char="►"/>
            </a:pPr>
            <a:r>
              <a:rPr lang="en-US"/>
              <a:t>If you make them inline compiler gives you a warning.</a:t>
            </a:r>
            <a:endParaRPr/>
          </a:p>
          <a:p>
            <a:pPr indent="-285750" lvl="0" marL="285750" rtl="0" algn="just">
              <a:lnSpc>
                <a:spcPct val="100000"/>
              </a:lnSpc>
              <a:spcBef>
                <a:spcPts val="400"/>
              </a:spcBef>
              <a:spcAft>
                <a:spcPts val="0"/>
              </a:spcAft>
              <a:buSzPts val="1400"/>
              <a:buChar char="►"/>
            </a:pPr>
            <a:r>
              <a:rPr lang="en-US" sz="1800">
                <a:latin typeface="Calibri"/>
                <a:ea typeface="Calibri"/>
                <a:cs typeface="Calibri"/>
                <a:sym typeface="Calibri"/>
              </a:rPr>
              <a:t>  Syntax : inline return- data-type  function-name ( Argument declaration)</a:t>
            </a:r>
            <a:endParaRPr sz="1800">
              <a:latin typeface="Calibri"/>
              <a:ea typeface="Calibri"/>
              <a:cs typeface="Calibri"/>
              <a:sym typeface="Calibri"/>
            </a:endParaRPr>
          </a:p>
          <a:p>
            <a:pPr indent="0" lvl="1" marL="596900" rtl="0" algn="l">
              <a:lnSpc>
                <a:spcPct val="100000"/>
              </a:lnSpc>
              <a:spcBef>
                <a:spcPts val="360"/>
              </a:spcBef>
              <a:spcAft>
                <a:spcPts val="0"/>
              </a:spcAft>
              <a:buSzPts val="1260"/>
              <a:buNone/>
            </a:pPr>
            <a:r>
              <a:rPr lang="en-US">
                <a:latin typeface="Calibri"/>
                <a:ea typeface="Calibri"/>
                <a:cs typeface="Calibri"/>
                <a:sym typeface="Calibri"/>
              </a:rPr>
              <a:t>{</a:t>
            </a:r>
            <a:endParaRPr>
              <a:latin typeface="Calibri"/>
              <a:ea typeface="Calibri"/>
              <a:cs typeface="Calibri"/>
              <a:sym typeface="Calibri"/>
            </a:endParaRPr>
          </a:p>
          <a:p>
            <a:pPr indent="0" lvl="1" marL="596900" rtl="0" algn="l">
              <a:lnSpc>
                <a:spcPct val="100000"/>
              </a:lnSpc>
              <a:spcBef>
                <a:spcPts val="360"/>
              </a:spcBef>
              <a:spcAft>
                <a:spcPts val="0"/>
              </a:spcAft>
              <a:buSzPts val="1260"/>
              <a:buNone/>
            </a:pPr>
            <a:r>
              <a:rPr lang="en-US">
                <a:latin typeface="Calibri"/>
                <a:ea typeface="Calibri"/>
                <a:cs typeface="Calibri"/>
                <a:sym typeface="Calibri"/>
              </a:rPr>
              <a:t>  function Body</a:t>
            </a:r>
            <a:endParaRPr>
              <a:latin typeface="Calibri"/>
              <a:ea typeface="Calibri"/>
              <a:cs typeface="Calibri"/>
              <a:sym typeface="Calibri"/>
            </a:endParaRPr>
          </a:p>
          <a:p>
            <a:pPr indent="0" lvl="1" marL="596900" rtl="0" algn="l">
              <a:lnSpc>
                <a:spcPct val="100000"/>
              </a:lnSpc>
              <a:spcBef>
                <a:spcPts val="360"/>
              </a:spcBef>
              <a:spcAft>
                <a:spcPts val="0"/>
              </a:spcAft>
              <a:buSzPts val="1260"/>
              <a:buNone/>
            </a:pPr>
            <a:r>
              <a:rPr lang="en-US">
                <a:latin typeface="Calibri"/>
                <a:ea typeface="Calibri"/>
                <a:cs typeface="Calibri"/>
                <a:sym typeface="Calibri"/>
              </a:rPr>
              <a:t>}</a:t>
            </a:r>
            <a:endParaRPr/>
          </a:p>
          <a:p>
            <a:pPr indent="0" lvl="1" marL="596900" rtl="0" algn="l">
              <a:lnSpc>
                <a:spcPct val="100000"/>
              </a:lnSpc>
              <a:spcBef>
                <a:spcPts val="360"/>
              </a:spcBef>
              <a:spcAft>
                <a:spcPts val="0"/>
              </a:spcAft>
              <a:buSzPts val="1260"/>
              <a:buNone/>
            </a:pPr>
            <a:r>
              <a:t/>
            </a:r>
            <a:endParaRPr>
              <a:latin typeface="Calibri"/>
              <a:ea typeface="Calibri"/>
              <a:cs typeface="Calibri"/>
              <a:sym typeface="Calibri"/>
            </a:endParaRPr>
          </a:p>
          <a:p>
            <a:pPr indent="-317500" lvl="0" marL="457200" rtl="0" algn="just">
              <a:lnSpc>
                <a:spcPct val="100000"/>
              </a:lnSpc>
              <a:spcBef>
                <a:spcPts val="400"/>
              </a:spcBef>
              <a:spcAft>
                <a:spcPts val="0"/>
              </a:spcAft>
              <a:buSzPts val="1400"/>
              <a:buChar char="►"/>
            </a:pPr>
            <a:r>
              <a:rPr lang="en-US" sz="1800" u="sng">
                <a:latin typeface="Calibri"/>
                <a:ea typeface="Calibri"/>
                <a:cs typeface="Calibri"/>
                <a:sym typeface="Calibri"/>
              </a:rPr>
              <a:t>Example:</a:t>
            </a:r>
            <a:endParaRPr/>
          </a:p>
          <a:p>
            <a:pPr indent="0" lvl="2" marL="1054100" rtl="0" algn="just">
              <a:lnSpc>
                <a:spcPct val="100000"/>
              </a:lnSpc>
              <a:spcBef>
                <a:spcPts val="320"/>
              </a:spcBef>
              <a:spcAft>
                <a:spcPts val="0"/>
              </a:spcAft>
              <a:buSzPts val="1120"/>
              <a:buNone/>
            </a:pPr>
            <a:r>
              <a:rPr lang="en-US" sz="1800">
                <a:latin typeface="Calibri"/>
                <a:ea typeface="Calibri"/>
                <a:cs typeface="Calibri"/>
                <a:sym typeface="Calibri"/>
              </a:rPr>
              <a:t>inline double cube ( double a)</a:t>
            </a:r>
            <a:endParaRPr sz="1800">
              <a:latin typeface="Calibri"/>
              <a:ea typeface="Calibri"/>
              <a:cs typeface="Calibri"/>
              <a:sym typeface="Calibri"/>
            </a:endParaRPr>
          </a:p>
          <a:p>
            <a:pPr indent="0" lvl="2" marL="1054100" rtl="0" algn="just">
              <a:lnSpc>
                <a:spcPct val="100000"/>
              </a:lnSpc>
              <a:spcBef>
                <a:spcPts val="320"/>
              </a:spcBef>
              <a:spcAft>
                <a:spcPts val="0"/>
              </a:spcAft>
              <a:buSzPts val="1120"/>
              <a:buNone/>
            </a:pPr>
            <a:r>
              <a:rPr lang="en-US" sz="1800">
                <a:latin typeface="Calibri"/>
                <a:ea typeface="Calibri"/>
                <a:cs typeface="Calibri"/>
                <a:sym typeface="Calibri"/>
              </a:rPr>
              <a:t>{</a:t>
            </a:r>
            <a:endParaRPr sz="1800">
              <a:latin typeface="Calibri"/>
              <a:ea typeface="Calibri"/>
              <a:cs typeface="Calibri"/>
              <a:sym typeface="Calibri"/>
            </a:endParaRPr>
          </a:p>
          <a:p>
            <a:pPr indent="0" lvl="2" marL="1054100" rtl="0" algn="just">
              <a:lnSpc>
                <a:spcPct val="100000"/>
              </a:lnSpc>
              <a:spcBef>
                <a:spcPts val="320"/>
              </a:spcBef>
              <a:spcAft>
                <a:spcPts val="0"/>
              </a:spcAft>
              <a:buSzPts val="1120"/>
              <a:buNone/>
            </a:pPr>
            <a:r>
              <a:rPr lang="en-US" sz="1800">
                <a:latin typeface="Calibri"/>
                <a:ea typeface="Calibri"/>
                <a:cs typeface="Calibri"/>
                <a:sym typeface="Calibri"/>
              </a:rPr>
              <a:t>  return ( a * a * a);</a:t>
            </a:r>
            <a:endParaRPr sz="1800">
              <a:latin typeface="Calibri"/>
              <a:ea typeface="Calibri"/>
              <a:cs typeface="Calibri"/>
              <a:sym typeface="Calibri"/>
            </a:endParaRPr>
          </a:p>
          <a:p>
            <a:pPr indent="0" lvl="2" marL="1054100" rtl="0" algn="just">
              <a:lnSpc>
                <a:spcPct val="100000"/>
              </a:lnSpc>
              <a:spcBef>
                <a:spcPts val="320"/>
              </a:spcBef>
              <a:spcAft>
                <a:spcPts val="0"/>
              </a:spcAft>
              <a:buSzPts val="1120"/>
              <a:buNone/>
            </a:pPr>
            <a:r>
              <a:rPr lang="en-US" sz="1800">
                <a:latin typeface="Calibri"/>
                <a:ea typeface="Calibri"/>
                <a:cs typeface="Calibri"/>
                <a:sym typeface="Calibri"/>
              </a:rPr>
              <a:t>}</a:t>
            </a:r>
            <a:endParaRPr/>
          </a:p>
          <a:p>
            <a:pPr indent="0" lvl="2" marL="1054100" rtl="0" algn="just">
              <a:lnSpc>
                <a:spcPct val="100000"/>
              </a:lnSpc>
              <a:spcBef>
                <a:spcPts val="320"/>
              </a:spcBef>
              <a:spcAft>
                <a:spcPts val="0"/>
              </a:spcAft>
              <a:buSzPts val="1120"/>
              <a:buNone/>
            </a:pPr>
            <a:r>
              <a:t/>
            </a:r>
            <a:endParaRPr sz="1800">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12" st="1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13" st="1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14" st="1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15" st="1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xEl>
                                              <p:pRg end="16" st="1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7"/>
          <p:cNvSpPr txBox="1"/>
          <p:nvPr>
            <p:ph type="ctrTitle"/>
          </p:nvPr>
        </p:nvSpPr>
        <p:spPr>
          <a:xfrm>
            <a:off x="776288" y="1954213"/>
            <a:ext cx="4327525"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dk1"/>
                </a:solidFill>
              </a:rPr>
              <a:t>Unit 02 :</a:t>
            </a:r>
            <a:br>
              <a:rPr lang="en-US">
                <a:solidFill>
                  <a:schemeClr val="dk1"/>
                </a:solidFill>
              </a:rPr>
            </a:br>
            <a:r>
              <a:rPr lang="en-US">
                <a:solidFill>
                  <a:schemeClr val="dk1"/>
                </a:solidFill>
              </a:rPr>
              <a:t>Classes and Objects</a:t>
            </a:r>
            <a:endParaRPr>
              <a:solidFill>
                <a:schemeClr val="dk1"/>
              </a:solidFill>
            </a:endParaRPr>
          </a:p>
        </p:txBody>
      </p:sp>
      <p:sp>
        <p:nvSpPr>
          <p:cNvPr id="138" name="Google Shape;138;p27"/>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Jaishree Sudhakar Anerao</a:t>
            </a:r>
            <a:endParaRPr/>
          </a:p>
        </p:txBody>
      </p:sp>
      <p:sp>
        <p:nvSpPr>
          <p:cNvPr id="139" name="Google Shape;139;p27"/>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1200"/>
              <a:t>Lecturer, Department of Computer Engineering[NBA Accredited],Vivekanand Education Society’s Polytechnic, Mumbai</a:t>
            </a:r>
            <a:endParaRPr sz="12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4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2400"/>
              <a:t>Inline function-example </a:t>
            </a:r>
            <a:endParaRPr/>
          </a:p>
        </p:txBody>
      </p:sp>
      <p:sp>
        <p:nvSpPr>
          <p:cNvPr id="323" name="Google Shape;323;p45"/>
          <p:cNvSpPr txBox="1"/>
          <p:nvPr>
            <p:ph idx="1" type="body"/>
          </p:nvPr>
        </p:nvSpPr>
        <p:spPr>
          <a:xfrm>
            <a:off x="609918" y="884600"/>
            <a:ext cx="10978515" cy="520124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rPr lang="en-US"/>
              <a:t>Class student</a:t>
            </a:r>
            <a:endParaRPr/>
          </a:p>
          <a:p>
            <a:pPr indent="0" lvl="0" marL="139700" rtl="0" algn="l">
              <a:lnSpc>
                <a:spcPct val="100000"/>
              </a:lnSpc>
              <a:spcBef>
                <a:spcPts val="400"/>
              </a:spcBef>
              <a:spcAft>
                <a:spcPts val="0"/>
              </a:spcAft>
              <a:buSzPts val="1400"/>
              <a:buNone/>
            </a:pPr>
            <a:r>
              <a:rPr lang="en-US"/>
              <a:t>{</a:t>
            </a:r>
            <a:endParaRPr/>
          </a:p>
          <a:p>
            <a:pPr indent="0" lvl="0" marL="139700" rtl="0" algn="l">
              <a:lnSpc>
                <a:spcPct val="100000"/>
              </a:lnSpc>
              <a:spcBef>
                <a:spcPts val="400"/>
              </a:spcBef>
              <a:spcAft>
                <a:spcPts val="0"/>
              </a:spcAft>
              <a:buSzPts val="1400"/>
              <a:buNone/>
            </a:pPr>
            <a:r>
              <a:rPr lang="en-US"/>
              <a:t>     int rollno ;</a:t>
            </a:r>
            <a:endParaRPr/>
          </a:p>
          <a:p>
            <a:pPr indent="0" lvl="0" marL="139700" rtl="0" algn="l">
              <a:lnSpc>
                <a:spcPct val="100000"/>
              </a:lnSpc>
              <a:spcBef>
                <a:spcPts val="400"/>
              </a:spcBef>
              <a:spcAft>
                <a:spcPts val="0"/>
              </a:spcAft>
              <a:buSzPts val="1400"/>
              <a:buNone/>
            </a:pPr>
            <a:r>
              <a:rPr lang="en-US"/>
              <a:t>public :   void getdata (void );</a:t>
            </a:r>
            <a:endParaRPr/>
          </a:p>
          <a:p>
            <a:pPr indent="0" lvl="0" marL="139700" rtl="0" algn="l">
              <a:lnSpc>
                <a:spcPct val="100000"/>
              </a:lnSpc>
              <a:spcBef>
                <a:spcPts val="400"/>
              </a:spcBef>
              <a:spcAft>
                <a:spcPts val="0"/>
              </a:spcAft>
              <a:buSzPts val="1400"/>
              <a:buNone/>
            </a:pPr>
            <a:r>
              <a:rPr lang="en-US"/>
              <a:t>};</a:t>
            </a:r>
            <a:endParaRPr/>
          </a:p>
          <a:p>
            <a:pPr indent="0" lvl="0" marL="139700" rtl="0" algn="l">
              <a:lnSpc>
                <a:spcPct val="100000"/>
              </a:lnSpc>
              <a:spcBef>
                <a:spcPts val="400"/>
              </a:spcBef>
              <a:spcAft>
                <a:spcPts val="0"/>
              </a:spcAft>
              <a:buSzPts val="1400"/>
              <a:buNone/>
            </a:pPr>
            <a:r>
              <a:rPr lang="en-US"/>
              <a:t>inline void student </a:t>
            </a:r>
            <a:r>
              <a:rPr b="1" lang="en-US"/>
              <a:t>::</a:t>
            </a:r>
            <a:r>
              <a:rPr lang="en-US"/>
              <a:t> getdata (void )	// defined outside the class but still inline</a:t>
            </a:r>
            <a:endParaRPr/>
          </a:p>
          <a:p>
            <a:pPr indent="0" lvl="0" marL="139700" rtl="0" algn="l">
              <a:lnSpc>
                <a:spcPct val="100000"/>
              </a:lnSpc>
              <a:spcBef>
                <a:spcPts val="400"/>
              </a:spcBef>
              <a:spcAft>
                <a:spcPts val="0"/>
              </a:spcAft>
              <a:buSzPts val="1400"/>
              <a:buNone/>
            </a:pPr>
            <a:r>
              <a:rPr lang="en-US"/>
              <a:t>{</a:t>
            </a:r>
            <a:endParaRPr/>
          </a:p>
          <a:p>
            <a:pPr indent="0" lvl="0" marL="139700" rtl="0" algn="l">
              <a:lnSpc>
                <a:spcPct val="100000"/>
              </a:lnSpc>
              <a:spcBef>
                <a:spcPts val="400"/>
              </a:spcBef>
              <a:spcAft>
                <a:spcPts val="0"/>
              </a:spcAft>
              <a:buSzPts val="1400"/>
              <a:buNone/>
            </a:pPr>
            <a:r>
              <a:rPr lang="en-US"/>
              <a:t>            cout &lt;&lt; “ENTER ROLL NO : “;</a:t>
            </a:r>
            <a:endParaRPr/>
          </a:p>
          <a:p>
            <a:pPr indent="0" lvl="0" marL="139700" rtl="0" algn="l">
              <a:lnSpc>
                <a:spcPct val="100000"/>
              </a:lnSpc>
              <a:spcBef>
                <a:spcPts val="400"/>
              </a:spcBef>
              <a:spcAft>
                <a:spcPts val="0"/>
              </a:spcAft>
              <a:buSzPts val="1400"/>
              <a:buNone/>
            </a:pPr>
            <a:r>
              <a:rPr lang="en-US"/>
              <a:t>	cin &gt;&gt; rollno;</a:t>
            </a:r>
            <a:endParaRPr/>
          </a:p>
          <a:p>
            <a:pPr indent="0" lvl="0" marL="139700" rtl="0" algn="l">
              <a:lnSpc>
                <a:spcPct val="100000"/>
              </a:lnSpc>
              <a:spcBef>
                <a:spcPts val="400"/>
              </a:spcBef>
              <a:spcAft>
                <a:spcPts val="0"/>
              </a:spcAft>
              <a:buSzPts val="1400"/>
              <a:buNone/>
            </a:pPr>
            <a:r>
              <a:rPr lang="en-US"/>
              <a:t>}</a:t>
            </a:r>
            <a:endParaRPr/>
          </a:p>
          <a:p>
            <a:pPr indent="0" lvl="2" marL="1054100" rtl="0" algn="just">
              <a:lnSpc>
                <a:spcPct val="100000"/>
              </a:lnSpc>
              <a:spcBef>
                <a:spcPts val="320"/>
              </a:spcBef>
              <a:spcAft>
                <a:spcPts val="0"/>
              </a:spcAft>
              <a:buSzPts val="1120"/>
              <a:buNone/>
            </a:pPr>
            <a:r>
              <a:t/>
            </a:r>
            <a:endParaRPr sz="1800">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xEl>
                                              <p:pRg end="10" st="1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46"/>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Program :Write a program to declare a class circle having data members as radius .</a:t>
            </a:r>
            <a:br>
              <a:rPr lang="en-US"/>
            </a:br>
            <a:r>
              <a:rPr lang="en-US"/>
              <a:t>Accept radius value from user and display area of circle.(Inline function)</a:t>
            </a:r>
            <a:endParaRPr/>
          </a:p>
        </p:txBody>
      </p:sp>
      <p:graphicFrame>
        <p:nvGraphicFramePr>
          <p:cNvPr id="329" name="Google Shape;329;p46"/>
          <p:cNvGraphicFramePr/>
          <p:nvPr/>
        </p:nvGraphicFramePr>
        <p:xfrm>
          <a:off x="609918" y="884600"/>
          <a:ext cx="3000000" cy="3000000"/>
        </p:xfrm>
        <a:graphic>
          <a:graphicData uri="http://schemas.openxmlformats.org/drawingml/2006/table">
            <a:tbl>
              <a:tblPr bandRow="1" firstRow="1">
                <a:noFill/>
                <a:tableStyleId>{BD3EDC5F-7859-47BF-A248-7621CF15819D}</a:tableStyleId>
              </a:tblPr>
              <a:tblGrid>
                <a:gridCol w="5540175"/>
                <a:gridCol w="5399500"/>
              </a:tblGrid>
              <a:tr h="5558400">
                <a:tc>
                  <a:txBody>
                    <a:bodyPr/>
                    <a:lstStyle/>
                    <a:p>
                      <a:pPr indent="0" lvl="0" marL="0" marR="0" rtl="0" algn="l">
                        <a:lnSpc>
                          <a:spcPct val="100000"/>
                        </a:lnSpc>
                        <a:spcBef>
                          <a:spcPts val="0"/>
                        </a:spcBef>
                        <a:spcAft>
                          <a:spcPts val="0"/>
                        </a:spcAft>
                        <a:buNone/>
                      </a:pPr>
                      <a:r>
                        <a:rPr b="0" i="0" lang="en-US" sz="2000" u="none" cap="none" strike="noStrike">
                          <a:solidFill>
                            <a:srgbClr val="000000"/>
                          </a:solidFill>
                          <a:latin typeface="Calibri"/>
                          <a:ea typeface="Calibri"/>
                          <a:cs typeface="Calibri"/>
                          <a:sym typeface="Calibri"/>
                        </a:rPr>
                        <a:t>#include&lt;iostream&gt;</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using namespace std;</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class circle</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float radius, area;   //data members</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public:</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circle()</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cout&lt;&lt;"\n Enter the value of Radius : ";</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cin&gt;&gt;radius;</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void calculate();   //member function</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void display();     //member function</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inline void circle :: calculate()  </a:t>
                      </a:r>
                      <a:endParaRPr/>
                    </a:p>
                    <a:p>
                      <a:pPr indent="0" lvl="0" marL="0" marR="0" rtl="0" algn="l">
                        <a:lnSpc>
                          <a:spcPct val="100000"/>
                        </a:lnSpc>
                        <a:spcBef>
                          <a:spcPts val="0"/>
                        </a:spcBef>
                        <a:spcAft>
                          <a:spcPts val="0"/>
                        </a:spcAft>
                        <a:buNone/>
                      </a:pPr>
                      <a:r>
                        <a:rPr b="0" i="0" lang="en-US" sz="2000" u="none" cap="none" strike="noStrike">
                          <a:solidFill>
                            <a:srgbClr val="000000"/>
                          </a:solidFill>
                          <a:latin typeface="Calibri"/>
                          <a:ea typeface="Calibri"/>
                          <a:cs typeface="Calibri"/>
                          <a:sym typeface="Calibri"/>
                        </a:rPr>
                        <a:t>//accessing data members of a class circle</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area = 3.14 * radius * radius;</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a:t>
                      </a:r>
                      <a:endParaRPr sz="20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inline void circle :: display()</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cout&lt;&lt;"\n Area of Circle : "&lt;&lt;area;</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int main()</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circle cr;   //object created</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cr.calculate();   //calling function</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cr.display();  //calling function</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        return 0;</a:t>
                      </a:r>
                      <a:br>
                        <a:rPr lang="en-US" sz="2000" u="none" cap="none" strike="noStrike">
                          <a:latin typeface="Calibri"/>
                          <a:ea typeface="Calibri"/>
                          <a:cs typeface="Calibri"/>
                          <a:sym typeface="Calibri"/>
                        </a:rPr>
                      </a:br>
                      <a:r>
                        <a:rPr b="0" i="0" lang="en-US" sz="2000" u="none" cap="none" strike="noStrike">
                          <a:solidFill>
                            <a:srgbClr val="000000"/>
                          </a:solidFill>
                          <a:latin typeface="Calibri"/>
                          <a:ea typeface="Calibri"/>
                          <a:cs typeface="Calibri"/>
                          <a:sym typeface="Calibri"/>
                        </a:rPr>
                        <a:t>}</a:t>
                      </a:r>
                      <a:endParaRPr sz="20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Output:</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Executed with Dev c++</a:t>
                      </a:r>
                      <a:endParaRPr sz="18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pic>
        <p:nvPicPr>
          <p:cNvPr id="330" name="Google Shape;330;p46"/>
          <p:cNvPicPr preferRelativeResize="0"/>
          <p:nvPr/>
        </p:nvPicPr>
        <p:blipFill rotWithShape="1">
          <a:blip r:embed="rId3">
            <a:alphaModFix/>
          </a:blip>
          <a:srcRect b="0" l="0" r="0" t="0"/>
          <a:stretch/>
        </p:blipFill>
        <p:spPr>
          <a:xfrm>
            <a:off x="6248351" y="4858825"/>
            <a:ext cx="5146480" cy="17049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4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Assignment(inside member declaration and outside member declaration)</a:t>
            </a:r>
            <a:br>
              <a:rPr lang="en-US"/>
            </a:br>
            <a:endParaRPr/>
          </a:p>
        </p:txBody>
      </p:sp>
      <p:sp>
        <p:nvSpPr>
          <p:cNvPr id="336" name="Google Shape;336;p47"/>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457200" lvl="0" marL="596900" rtl="0" algn="l">
              <a:lnSpc>
                <a:spcPct val="100000"/>
              </a:lnSpc>
              <a:spcBef>
                <a:spcPts val="400"/>
              </a:spcBef>
              <a:spcAft>
                <a:spcPts val="0"/>
              </a:spcAft>
              <a:buSzPts val="1400"/>
              <a:buAutoNum type="arabicParenR"/>
            </a:pPr>
            <a:r>
              <a:rPr b="1" lang="en-US"/>
              <a:t>Write a program to declare a class ‘Person’ containing data member’s name, address, and mobile_number.Declare getdata() function to accept data of one person and display with the help of showdata() function.</a:t>
            </a:r>
            <a:endParaRPr/>
          </a:p>
          <a:p>
            <a:pPr indent="-457200" lvl="0" marL="596900" rtl="0" algn="l">
              <a:lnSpc>
                <a:spcPct val="100000"/>
              </a:lnSpc>
              <a:spcBef>
                <a:spcPts val="400"/>
              </a:spcBef>
              <a:spcAft>
                <a:spcPts val="0"/>
              </a:spcAft>
              <a:buSzPts val="1400"/>
              <a:buFont typeface="Arial"/>
              <a:buAutoNum type="arabicParenR"/>
            </a:pPr>
            <a:r>
              <a:rPr b="1" lang="en-US"/>
              <a:t>Write a C++ program to define a class employee having members Emp-id, Emp-name, basic salary and functions accept() and display(). Calculate DA=25% of basic salary, HRA=800, I-tax=15% of basic salary. Display the payslip using appropriate output format.</a:t>
            </a:r>
            <a:endParaRPr/>
          </a:p>
          <a:p>
            <a:pPr indent="-457200" lvl="0" marL="596900" rtl="0" algn="l">
              <a:lnSpc>
                <a:spcPct val="100000"/>
              </a:lnSpc>
              <a:spcBef>
                <a:spcPts val="400"/>
              </a:spcBef>
              <a:spcAft>
                <a:spcPts val="0"/>
              </a:spcAft>
              <a:buSzPts val="1400"/>
              <a:buFont typeface="Arial"/>
              <a:buAutoNum type="arabicParenR"/>
            </a:pPr>
            <a:r>
              <a:rPr b="1" lang="en-US"/>
              <a:t>Write a program to declare a class ‘Student’ containing data member’s name,age,percentage . Accept and display this data for 1 object of the class.</a:t>
            </a:r>
            <a:endParaRPr/>
          </a:p>
          <a:p>
            <a:pPr indent="-368300" lvl="0" marL="596900" rtl="0" algn="l">
              <a:lnSpc>
                <a:spcPct val="100000"/>
              </a:lnSpc>
              <a:spcBef>
                <a:spcPts val="400"/>
              </a:spcBef>
              <a:spcAft>
                <a:spcPts val="0"/>
              </a:spcAft>
              <a:buSzPts val="1400"/>
              <a:buFont typeface="Arial"/>
              <a:buNone/>
            </a:pPr>
            <a:r>
              <a:t/>
            </a:r>
            <a:endParaRPr b="1"/>
          </a:p>
          <a:p>
            <a:pPr indent="0" lvl="0" marL="139700" rtl="0" algn="l">
              <a:lnSpc>
                <a:spcPct val="100000"/>
              </a:lnSpc>
              <a:spcBef>
                <a:spcPts val="400"/>
              </a:spcBef>
              <a:spcAft>
                <a:spcPts val="0"/>
              </a:spcAft>
              <a:buSzPts val="1400"/>
              <a:buNone/>
            </a:pPr>
            <a:r>
              <a:rPr b="1" lang="en-US"/>
              <a:t>Note:Run all programs on turbo c++ or dev c++ complier with given syntax.</a:t>
            </a:r>
            <a:endParaRPr/>
          </a:p>
          <a:p>
            <a:pPr indent="-368300" lvl="0" marL="596900" rtl="0" algn="l">
              <a:lnSpc>
                <a:spcPct val="100000"/>
              </a:lnSpc>
              <a:spcBef>
                <a:spcPts val="400"/>
              </a:spcBef>
              <a:spcAft>
                <a:spcPts val="0"/>
              </a:spcAft>
              <a:buSzPts val="1400"/>
              <a:buNone/>
            </a:pPr>
            <a:r>
              <a:t/>
            </a:r>
            <a:endParaRPr b="1"/>
          </a:p>
          <a:p>
            <a:pPr indent="0" lvl="0" marL="139700" rtl="0" algn="l">
              <a:lnSpc>
                <a:spcPct val="100000"/>
              </a:lnSpc>
              <a:spcBef>
                <a:spcPts val="400"/>
              </a:spcBef>
              <a:spcAft>
                <a:spcPts val="0"/>
              </a:spcAft>
              <a:buSzPts val="1400"/>
              <a:buNone/>
            </a:pPr>
            <a:r>
              <a:t/>
            </a:r>
            <a:endParaRPr b="1"/>
          </a:p>
          <a:p>
            <a:pPr indent="-228600" lvl="0" marL="457200" rtl="0" algn="l">
              <a:lnSpc>
                <a:spcPct val="100000"/>
              </a:lnSpc>
              <a:spcBef>
                <a:spcPts val="400"/>
              </a:spcBef>
              <a:spcAft>
                <a:spcPts val="0"/>
              </a:spcAft>
              <a:buClr>
                <a:schemeClr val="lt2"/>
              </a:buClr>
              <a:buSzPts val="14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8"/>
          <p:cNvSpPr txBox="1"/>
          <p:nvPr>
            <p:ph type="ctrTitle"/>
          </p:nvPr>
        </p:nvSpPr>
        <p:spPr>
          <a:xfrm>
            <a:off x="776288" y="1954213"/>
            <a:ext cx="5850143"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3200"/>
              <a:t>Unit Outcome 1 :Develop Relevant friend functions to solve given problem.</a:t>
            </a:r>
            <a:endParaRPr/>
          </a:p>
        </p:txBody>
      </p:sp>
      <p:sp>
        <p:nvSpPr>
          <p:cNvPr id="146" name="Google Shape;146;p28"/>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240"/>
              </a:spcBef>
              <a:spcAft>
                <a:spcPts val="0"/>
              </a:spcAft>
              <a:buSzPts val="840"/>
              <a:buNone/>
            </a:pPr>
            <a:r>
              <a:rPr lang="en-US"/>
              <a:t>   Chetashri Sachin Bhusari</a:t>
            </a:r>
            <a:endParaRPr/>
          </a:p>
        </p:txBody>
      </p:sp>
      <p:sp>
        <p:nvSpPr>
          <p:cNvPr id="147" name="Google Shape;147;p28"/>
          <p:cNvSpPr txBox="1"/>
          <p:nvPr>
            <p:ph idx="3" type="body"/>
          </p:nvPr>
        </p:nvSpPr>
        <p:spPr>
          <a:xfrm>
            <a:off x="1619436" y="6216649"/>
            <a:ext cx="5850143" cy="355165"/>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 Lecturer, Department of Information Technology[NBA Accredited],Vidyalankar Polytechnic,             Mumbai</a:t>
            </a:r>
            <a:endParaRPr/>
          </a:p>
          <a:p>
            <a:pPr indent="0" lvl="0" marL="0" rtl="0" algn="l">
              <a:lnSpc>
                <a:spcPct val="80000"/>
              </a:lnSpc>
              <a:spcBef>
                <a:spcPts val="0"/>
              </a:spcBef>
              <a:spcAft>
                <a:spcPts val="0"/>
              </a:spcAft>
              <a:buSzPts val="840"/>
              <a:buNone/>
            </a:pPr>
            <a:r>
              <a:t/>
            </a:r>
            <a:endParaRPr sz="1200"/>
          </a:p>
        </p:txBody>
      </p:sp>
      <p:pic>
        <p:nvPicPr>
          <p:cNvPr id="148" name="Google Shape;148;p28"/>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type="ctrTitle"/>
          </p:nvPr>
        </p:nvSpPr>
        <p:spPr>
          <a:xfrm>
            <a:off x="776288" y="1954213"/>
            <a:ext cx="5850143" cy="1773725"/>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Outcome 4 :Student should understand scope resolution operator and memory allocations for objects</a:t>
            </a:r>
            <a:endParaRPr/>
          </a:p>
        </p:txBody>
      </p:sp>
      <p:sp>
        <p:nvSpPr>
          <p:cNvPr id="155" name="Google Shape;155;p29"/>
          <p:cNvSpPr txBox="1"/>
          <p:nvPr>
            <p:ph idx="2" type="body"/>
          </p:nvPr>
        </p:nvSpPr>
        <p:spPr>
          <a:xfrm>
            <a:off x="1800665" y="6039066"/>
            <a:ext cx="2622110" cy="16012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 Chetashri Sachin Bhusari</a:t>
            </a:r>
            <a:endParaRPr/>
          </a:p>
        </p:txBody>
      </p:sp>
      <p:sp>
        <p:nvSpPr>
          <p:cNvPr id="156" name="Google Shape;156;p29"/>
          <p:cNvSpPr txBox="1"/>
          <p:nvPr>
            <p:ph idx="3" type="body"/>
          </p:nvPr>
        </p:nvSpPr>
        <p:spPr>
          <a:xfrm>
            <a:off x="1800665" y="626734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Lecturer, Department of Information Technology[NBA Accredited],Vidyalankar Polytechnic,             Mumbai</a:t>
            </a:r>
            <a:endParaRPr sz="1200"/>
          </a:p>
        </p:txBody>
      </p:sp>
      <p:pic>
        <p:nvPicPr>
          <p:cNvPr id="157" name="Google Shape;157;p29"/>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What we will learn today </a:t>
            </a:r>
            <a:endParaRPr/>
          </a:p>
        </p:txBody>
      </p:sp>
      <p:sp>
        <p:nvSpPr>
          <p:cNvPr id="163" name="Google Shape;163;p30"/>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Chetashri sachin bhusari</a:t>
            </a:r>
            <a:endParaRPr/>
          </a:p>
        </p:txBody>
      </p:sp>
      <p:sp>
        <p:nvSpPr>
          <p:cNvPr id="164" name="Google Shape;164;p30"/>
          <p:cNvSpPr txBox="1"/>
          <p:nvPr>
            <p:ph idx="2" type="body"/>
          </p:nvPr>
        </p:nvSpPr>
        <p:spPr>
          <a:xfrm>
            <a:off x="7133461" y="4055931"/>
            <a:ext cx="4236904" cy="180000"/>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800"/>
              <a:t>Lecturer, Department of Information Technology[NBA Accredited],Vidyalankar Polytechnic,             Mumbai</a:t>
            </a:r>
            <a:endParaRPr/>
          </a:p>
        </p:txBody>
      </p:sp>
      <p:sp>
        <p:nvSpPr>
          <p:cNvPr id="165" name="Google Shape;165;p30"/>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n-US"/>
              <a:t>Key takeaways</a:t>
            </a:r>
            <a:endParaRPr/>
          </a:p>
        </p:txBody>
      </p:sp>
      <p:sp>
        <p:nvSpPr>
          <p:cNvPr id="166" name="Google Shape;166;p30"/>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320"/>
              </a:spcBef>
              <a:spcAft>
                <a:spcPts val="0"/>
              </a:spcAft>
              <a:buSzPts val="1120"/>
              <a:buNone/>
            </a:pPr>
            <a:r>
              <a:rPr lang="en-US"/>
              <a:t> Write simple c++ program</a:t>
            </a:r>
            <a:endParaRPr/>
          </a:p>
        </p:txBody>
      </p:sp>
      <p:graphicFrame>
        <p:nvGraphicFramePr>
          <p:cNvPr id="167" name="Google Shape;167;p30"/>
          <p:cNvGraphicFramePr/>
          <p:nvPr/>
        </p:nvGraphicFramePr>
        <p:xfrm>
          <a:off x="759655" y="1137919"/>
          <a:ext cx="3000000" cy="3000000"/>
        </p:xfrm>
        <a:graphic>
          <a:graphicData uri="http://schemas.openxmlformats.org/drawingml/2006/table">
            <a:tbl>
              <a:tblPr bandRow="1" firstRow="1">
                <a:noFill/>
                <a:tableStyleId>{BD3EDC5F-7859-47BF-A248-7621CF15819D}</a:tableStyleId>
              </a:tblPr>
              <a:tblGrid>
                <a:gridCol w="3474725"/>
              </a:tblGrid>
              <a:tr h="1942900">
                <a:tc>
                  <a:txBody>
                    <a:bodyPr/>
                    <a:lstStyle/>
                    <a:p>
                      <a:pPr indent="-342900" lvl="0" marL="342900" marR="0" rtl="0" algn="l">
                        <a:lnSpc>
                          <a:spcPct val="200000"/>
                        </a:lnSpc>
                        <a:spcBef>
                          <a:spcPts val="0"/>
                        </a:spcBef>
                        <a:spcAft>
                          <a:spcPts val="0"/>
                        </a:spcAft>
                        <a:buClr>
                          <a:srgbClr val="000000"/>
                        </a:buClr>
                        <a:buSzPts val="1400"/>
                        <a:buFont typeface="Arial"/>
                        <a:buAutoNum type="arabicPeriod"/>
                      </a:pPr>
                      <a:r>
                        <a:rPr lang="en-US" sz="1400" u="none" cap="none" strike="noStrike">
                          <a:latin typeface="Calibri"/>
                          <a:ea typeface="Calibri"/>
                          <a:cs typeface="Calibri"/>
                          <a:sym typeface="Calibri"/>
                        </a:rPr>
                        <a:t>Scope Resolution operator</a:t>
                      </a:r>
                      <a:endParaRPr/>
                    </a:p>
                    <a:p>
                      <a:pPr indent="-342900" lvl="0" marL="342900" marR="0" rtl="0" algn="l">
                        <a:lnSpc>
                          <a:spcPct val="200000"/>
                        </a:lnSpc>
                        <a:spcBef>
                          <a:spcPts val="0"/>
                        </a:spcBef>
                        <a:spcAft>
                          <a:spcPts val="0"/>
                        </a:spcAft>
                        <a:buClr>
                          <a:srgbClr val="000000"/>
                        </a:buClr>
                        <a:buSzPts val="1400"/>
                        <a:buFont typeface="Arial"/>
                        <a:buAutoNum type="arabicPeriod"/>
                      </a:pPr>
                      <a:r>
                        <a:rPr lang="en-US" sz="1400" u="none" cap="none" strike="noStrike">
                          <a:latin typeface="Calibri"/>
                          <a:ea typeface="Calibri"/>
                          <a:cs typeface="Calibri"/>
                          <a:sym typeface="Calibri"/>
                        </a:rPr>
                        <a:t>Memory allocation for objects</a:t>
                      </a:r>
                      <a:endParaRPr sz="1400" u="none" cap="none" strike="noStrike">
                        <a:latin typeface="Calibri"/>
                        <a:ea typeface="Calibri"/>
                        <a:cs typeface="Calibri"/>
                        <a:sym typeface="Calibri"/>
                      </a:endParaRPr>
                    </a:p>
                  </a:txBody>
                  <a:tcPr marT="45725" marB="45725" marR="91450" marL="9145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609600" y="293688"/>
            <a:ext cx="10979150" cy="59055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Map</a:t>
            </a:r>
            <a:endParaRPr/>
          </a:p>
        </p:txBody>
      </p:sp>
      <p:sp>
        <p:nvSpPr>
          <p:cNvPr id="173" name="Google Shape;173;p3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SzPts val="1400"/>
              <a:buNone/>
            </a:pPr>
            <a:r>
              <a:t/>
            </a:r>
            <a:endParaRPr/>
          </a:p>
          <a:p>
            <a:pPr indent="0" lvl="0" marL="0" rtl="0" algn="l">
              <a:lnSpc>
                <a:spcPct val="100000"/>
              </a:lnSpc>
              <a:spcBef>
                <a:spcPts val="400"/>
              </a:spcBef>
              <a:spcAft>
                <a:spcPts val="0"/>
              </a:spcAft>
              <a:buSzPts val="1400"/>
              <a:buNone/>
            </a:pPr>
            <a:r>
              <a:t/>
            </a:r>
            <a:endParaRPr/>
          </a:p>
        </p:txBody>
      </p:sp>
      <p:sp>
        <p:nvSpPr>
          <p:cNvPr id="174" name="Google Shape;174;p31"/>
          <p:cNvSpPr/>
          <p:nvPr/>
        </p:nvSpPr>
        <p:spPr>
          <a:xfrm>
            <a:off x="0" y="0"/>
            <a:ext cx="1219835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Inter"/>
              <a:ea typeface="Inter"/>
              <a:cs typeface="Inter"/>
              <a:sym typeface="Inter"/>
            </a:endParaRPr>
          </a:p>
        </p:txBody>
      </p:sp>
      <p:grpSp>
        <p:nvGrpSpPr>
          <p:cNvPr id="175" name="Google Shape;175;p31"/>
          <p:cNvGrpSpPr/>
          <p:nvPr/>
        </p:nvGrpSpPr>
        <p:grpSpPr>
          <a:xfrm>
            <a:off x="2986029" y="1158171"/>
            <a:ext cx="5763788" cy="4981572"/>
            <a:chOff x="952971" y="19933"/>
            <a:chExt cx="5763788" cy="4981572"/>
          </a:xfrm>
        </p:grpSpPr>
        <p:sp>
          <p:nvSpPr>
            <p:cNvPr id="176" name="Google Shape;176;p31"/>
            <p:cNvSpPr/>
            <p:nvPr/>
          </p:nvSpPr>
          <p:spPr>
            <a:xfrm>
              <a:off x="3161279" y="1650965"/>
              <a:ext cx="1697885" cy="1928980"/>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1"/>
            <p:cNvSpPr txBox="1"/>
            <p:nvPr/>
          </p:nvSpPr>
          <p:spPr>
            <a:xfrm>
              <a:off x="3409929" y="1933458"/>
              <a:ext cx="1200585" cy="1363994"/>
            </a:xfrm>
            <a:prstGeom prst="rect">
              <a:avLst/>
            </a:prstGeom>
            <a:noFill/>
            <a:ln>
              <a:noFill/>
            </a:ln>
          </p:spPr>
          <p:txBody>
            <a:bodyPr anchorCtr="0" anchor="ctr" bIns="10775" lIns="10775" spcFirstLastPara="1" rIns="10775" wrap="square" tIns="10775">
              <a:noAutofit/>
            </a:bodyPr>
            <a:lstStyle/>
            <a:p>
              <a:pPr indent="0" lvl="0" marL="0" marR="0" rtl="0" algn="ctr">
                <a:lnSpc>
                  <a:spcPct val="90000"/>
                </a:lnSpc>
                <a:spcBef>
                  <a:spcPts val="0"/>
                </a:spcBef>
                <a:spcAft>
                  <a:spcPts val="0"/>
                </a:spcAft>
                <a:buClr>
                  <a:srgbClr val="000000"/>
                </a:buClr>
                <a:buSzPts val="1700"/>
                <a:buFont typeface="Arial"/>
                <a:buNone/>
              </a:pPr>
              <a:r>
                <a:rPr b="0" i="0" lang="en-US" sz="1700" u="none" cap="none" strike="noStrike">
                  <a:solidFill>
                    <a:schemeClr val="lt1"/>
                  </a:solidFill>
                  <a:latin typeface="Arial"/>
                  <a:ea typeface="Arial"/>
                  <a:cs typeface="Arial"/>
                  <a:sym typeface="Arial"/>
                </a:rPr>
                <a:t>Member Function Declaration </a:t>
              </a:r>
              <a:endParaRPr b="0" i="0" sz="1700" u="none" cap="none" strike="noStrike">
                <a:solidFill>
                  <a:schemeClr val="lt1"/>
                </a:solidFill>
                <a:latin typeface="Arial"/>
                <a:ea typeface="Arial"/>
                <a:cs typeface="Arial"/>
                <a:sym typeface="Arial"/>
              </a:endParaRPr>
            </a:p>
          </p:txBody>
        </p:sp>
        <p:sp>
          <p:nvSpPr>
            <p:cNvPr id="178" name="Google Shape;178;p31"/>
            <p:cNvSpPr/>
            <p:nvPr/>
          </p:nvSpPr>
          <p:spPr>
            <a:xfrm rot="-5148417">
              <a:off x="4007969" y="1560004"/>
              <a:ext cx="156908" cy="32091"/>
            </a:xfrm>
            <a:custGeom>
              <a:rect b="b" l="l" r="r" t="t"/>
              <a:pathLst>
                <a:path extrusionOk="0" h="120000" w="120000">
                  <a:moveTo>
                    <a:pt x="0" y="59998"/>
                  </a:moveTo>
                  <a:lnTo>
                    <a:pt x="120000" y="59998"/>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31"/>
            <p:cNvSpPr txBox="1"/>
            <p:nvPr/>
          </p:nvSpPr>
          <p:spPr>
            <a:xfrm rot="-5148417">
              <a:off x="4082501" y="1572127"/>
              <a:ext cx="7845" cy="7845"/>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0" name="Google Shape;180;p31"/>
            <p:cNvSpPr/>
            <p:nvPr/>
          </p:nvSpPr>
          <p:spPr>
            <a:xfrm>
              <a:off x="2764023" y="19933"/>
              <a:ext cx="2764579" cy="1478440"/>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31"/>
            <p:cNvSpPr txBox="1"/>
            <p:nvPr/>
          </p:nvSpPr>
          <p:spPr>
            <a:xfrm>
              <a:off x="3168886" y="236446"/>
              <a:ext cx="1954853" cy="1045414"/>
            </a:xfrm>
            <a:prstGeom prst="rect">
              <a:avLst/>
            </a:prstGeom>
            <a:noFill/>
            <a:ln>
              <a:noFill/>
            </a:ln>
          </p:spPr>
          <p:txBody>
            <a:bodyPr anchorCtr="0" anchor="ctr" bIns="10150" lIns="10150" spcFirstLastPara="1" rIns="10150" wrap="square" tIns="10150">
              <a:noAutofit/>
            </a:bodyPr>
            <a:lstStyle/>
            <a:p>
              <a:pPr indent="0" lvl="0" marL="0" marR="0" rtl="0" algn="l">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Calibri"/>
                  <a:ea typeface="Calibri"/>
                  <a:cs typeface="Calibri"/>
                  <a:sym typeface="Calibri"/>
                </a:rPr>
                <a:t>Outside member function declaration</a:t>
              </a:r>
              <a:endParaRPr/>
            </a:p>
            <a:p>
              <a:pPr indent="-171450" lvl="1" marL="171450" marR="0" rtl="0" algn="l">
                <a:lnSpc>
                  <a:spcPct val="90000"/>
                </a:lnSpc>
                <a:spcBef>
                  <a:spcPts val="560"/>
                </a:spcBef>
                <a:spcAft>
                  <a:spcPts val="0"/>
                </a:spcAft>
                <a:buClr>
                  <a:srgbClr val="000000"/>
                </a:buClr>
                <a:buSzPts val="1600"/>
                <a:buFont typeface="Arial"/>
                <a:buChar char="•"/>
              </a:pPr>
              <a:r>
                <a:rPr b="0" i="0" lang="en-US" sz="1600" u="none" cap="none" strike="noStrike">
                  <a:solidFill>
                    <a:schemeClr val="lt1"/>
                  </a:solidFill>
                  <a:latin typeface="Calibri"/>
                  <a:ea typeface="Calibri"/>
                  <a:cs typeface="Calibri"/>
                  <a:sym typeface="Calibri"/>
                </a:rPr>
                <a:t>Scope resolution operator</a:t>
              </a:r>
              <a:endParaRPr b="0" i="0" sz="1600" u="none" cap="none" strike="noStrike">
                <a:solidFill>
                  <a:schemeClr val="lt1"/>
                </a:solidFill>
                <a:latin typeface="Calibri"/>
                <a:ea typeface="Calibri"/>
                <a:cs typeface="Calibri"/>
                <a:sym typeface="Calibri"/>
              </a:endParaRPr>
            </a:p>
          </p:txBody>
        </p:sp>
        <p:sp>
          <p:nvSpPr>
            <p:cNvPr id="182" name="Google Shape;182;p31"/>
            <p:cNvSpPr/>
            <p:nvPr/>
          </p:nvSpPr>
          <p:spPr>
            <a:xfrm rot="-897876">
              <a:off x="4829110" y="2321492"/>
              <a:ext cx="441770" cy="32091"/>
            </a:xfrm>
            <a:custGeom>
              <a:rect b="b" l="l" r="r" t="t"/>
              <a:pathLst>
                <a:path extrusionOk="0" h="120000" w="120000">
                  <a:moveTo>
                    <a:pt x="0" y="59998"/>
                  </a:moveTo>
                  <a:lnTo>
                    <a:pt x="120000" y="59998"/>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31"/>
            <p:cNvSpPr txBox="1"/>
            <p:nvPr/>
          </p:nvSpPr>
          <p:spPr>
            <a:xfrm rot="-897876">
              <a:off x="5038951" y="2326493"/>
              <a:ext cx="22088" cy="22088"/>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4" name="Google Shape;184;p31"/>
            <p:cNvSpPr/>
            <p:nvPr/>
          </p:nvSpPr>
          <p:spPr>
            <a:xfrm>
              <a:off x="5238319" y="1350397"/>
              <a:ext cx="1478440" cy="1478440"/>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31"/>
            <p:cNvSpPr txBox="1"/>
            <p:nvPr/>
          </p:nvSpPr>
          <p:spPr>
            <a:xfrm>
              <a:off x="5454832" y="1566910"/>
              <a:ext cx="1045414" cy="1045414"/>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Calibri"/>
                  <a:ea typeface="Calibri"/>
                  <a:cs typeface="Calibri"/>
                  <a:sym typeface="Calibri"/>
                </a:rPr>
                <a:t>Inside member function declaration</a:t>
              </a:r>
              <a:endParaRPr b="0" i="0" sz="1600" u="none" cap="none" strike="noStrike">
                <a:solidFill>
                  <a:schemeClr val="lt1"/>
                </a:solidFill>
                <a:latin typeface="Calibri"/>
                <a:ea typeface="Calibri"/>
                <a:cs typeface="Calibri"/>
                <a:sym typeface="Calibri"/>
              </a:endParaRPr>
            </a:p>
          </p:txBody>
        </p:sp>
        <p:sp>
          <p:nvSpPr>
            <p:cNvPr id="186" name="Google Shape;186;p31"/>
            <p:cNvSpPr/>
            <p:nvPr/>
          </p:nvSpPr>
          <p:spPr>
            <a:xfrm rot="7755871">
              <a:off x="3185508" y="3423244"/>
              <a:ext cx="302528" cy="32091"/>
            </a:xfrm>
            <a:custGeom>
              <a:rect b="b" l="l" r="r" t="t"/>
              <a:pathLst>
                <a:path extrusionOk="0" h="120000" w="120000">
                  <a:moveTo>
                    <a:pt x="0" y="59998"/>
                  </a:moveTo>
                  <a:lnTo>
                    <a:pt x="120000" y="59998"/>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31"/>
            <p:cNvSpPr txBox="1"/>
            <p:nvPr/>
          </p:nvSpPr>
          <p:spPr>
            <a:xfrm rot="-3044129">
              <a:off x="3329209" y="3431726"/>
              <a:ext cx="15126" cy="15126"/>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8" name="Google Shape;188;p31"/>
            <p:cNvSpPr/>
            <p:nvPr/>
          </p:nvSpPr>
          <p:spPr>
            <a:xfrm>
              <a:off x="2046001" y="3386505"/>
              <a:ext cx="1459279" cy="1478440"/>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31"/>
            <p:cNvSpPr txBox="1"/>
            <p:nvPr/>
          </p:nvSpPr>
          <p:spPr>
            <a:xfrm>
              <a:off x="2259707" y="3603018"/>
              <a:ext cx="1031867" cy="1045414"/>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Creating objects</a:t>
              </a:r>
              <a:endParaRPr/>
            </a:p>
          </p:txBody>
        </p:sp>
        <p:sp>
          <p:nvSpPr>
            <p:cNvPr id="190" name="Google Shape;190;p31"/>
            <p:cNvSpPr/>
            <p:nvPr/>
          </p:nvSpPr>
          <p:spPr>
            <a:xfrm rot="-9320780">
              <a:off x="2320948" y="2040998"/>
              <a:ext cx="945216" cy="32091"/>
            </a:xfrm>
            <a:custGeom>
              <a:rect b="b" l="l" r="r" t="t"/>
              <a:pathLst>
                <a:path extrusionOk="0" h="120000" w="120000">
                  <a:moveTo>
                    <a:pt x="0" y="59998"/>
                  </a:moveTo>
                  <a:lnTo>
                    <a:pt x="120000" y="59998"/>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31"/>
            <p:cNvSpPr txBox="1"/>
            <p:nvPr/>
          </p:nvSpPr>
          <p:spPr>
            <a:xfrm rot="1479220">
              <a:off x="2769925" y="2033413"/>
              <a:ext cx="47260" cy="47260"/>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92" name="Google Shape;192;p31"/>
            <p:cNvSpPr/>
            <p:nvPr/>
          </p:nvSpPr>
          <p:spPr>
            <a:xfrm>
              <a:off x="952971" y="812330"/>
              <a:ext cx="1478440" cy="1478440"/>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31"/>
            <p:cNvSpPr txBox="1"/>
            <p:nvPr/>
          </p:nvSpPr>
          <p:spPr>
            <a:xfrm>
              <a:off x="1169484" y="1028843"/>
              <a:ext cx="1045414" cy="1045414"/>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Inline function</a:t>
              </a:r>
              <a:endParaRPr b="0" i="0" sz="1600" u="none" cap="none" strike="noStrike">
                <a:solidFill>
                  <a:schemeClr val="lt1"/>
                </a:solidFill>
                <a:latin typeface="Arial"/>
                <a:ea typeface="Arial"/>
                <a:cs typeface="Arial"/>
                <a:sym typeface="Arial"/>
              </a:endParaRPr>
            </a:p>
          </p:txBody>
        </p:sp>
        <p:sp>
          <p:nvSpPr>
            <p:cNvPr id="194" name="Google Shape;194;p31"/>
            <p:cNvSpPr/>
            <p:nvPr/>
          </p:nvSpPr>
          <p:spPr>
            <a:xfrm rot="2638094">
              <a:off x="4554548" y="3478343"/>
              <a:ext cx="733691" cy="32091"/>
            </a:xfrm>
            <a:custGeom>
              <a:rect b="b" l="l" r="r" t="t"/>
              <a:pathLst>
                <a:path extrusionOk="0" h="120000" w="120000">
                  <a:moveTo>
                    <a:pt x="0" y="59998"/>
                  </a:moveTo>
                  <a:lnTo>
                    <a:pt x="120000" y="59998"/>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31"/>
            <p:cNvSpPr txBox="1"/>
            <p:nvPr/>
          </p:nvSpPr>
          <p:spPr>
            <a:xfrm rot="2638094">
              <a:off x="4903051" y="3476046"/>
              <a:ext cx="36684" cy="36684"/>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96" name="Google Shape;196;p31"/>
            <p:cNvSpPr/>
            <p:nvPr/>
          </p:nvSpPr>
          <p:spPr>
            <a:xfrm>
              <a:off x="4978237" y="3523065"/>
              <a:ext cx="1478440" cy="1478440"/>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31"/>
            <p:cNvSpPr txBox="1"/>
            <p:nvPr/>
          </p:nvSpPr>
          <p:spPr>
            <a:xfrm>
              <a:off x="5194750" y="3739578"/>
              <a:ext cx="1045414" cy="1045414"/>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Examples</a:t>
              </a:r>
              <a:endParaRPr b="0" i="0" sz="1600" u="none" cap="none" strike="noStrike">
                <a:solidFill>
                  <a:schemeClr val="lt1"/>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Objective/ Key learning</a:t>
            </a:r>
            <a:endParaRPr/>
          </a:p>
        </p:txBody>
      </p:sp>
      <p:sp>
        <p:nvSpPr>
          <p:cNvPr id="203" name="Google Shape;203;p32"/>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a:t>Method of defining member function </a:t>
            </a:r>
            <a:endParaRPr/>
          </a:p>
          <a:p>
            <a:pPr indent="-317500" lvl="0" marL="457200" rtl="0" algn="l">
              <a:lnSpc>
                <a:spcPct val="100000"/>
              </a:lnSpc>
              <a:spcBef>
                <a:spcPts val="400"/>
              </a:spcBef>
              <a:spcAft>
                <a:spcPts val="0"/>
              </a:spcAft>
              <a:buClr>
                <a:schemeClr val="lt2"/>
              </a:buClr>
              <a:buSzPts val="1400"/>
              <a:buChar char="►"/>
            </a:pPr>
            <a:r>
              <a:rPr b="1" lang="en-US"/>
              <a:t>Outside Member function declaration</a:t>
            </a:r>
            <a:endParaRPr/>
          </a:p>
          <a:p>
            <a:pPr indent="-308610" lvl="1" marL="914400" rtl="0" algn="l">
              <a:lnSpc>
                <a:spcPct val="100000"/>
              </a:lnSpc>
              <a:spcBef>
                <a:spcPts val="360"/>
              </a:spcBef>
              <a:spcAft>
                <a:spcPts val="0"/>
              </a:spcAft>
              <a:buSzPts val="1260"/>
              <a:buChar char="►"/>
            </a:pPr>
            <a:r>
              <a:rPr b="1" lang="en-US"/>
              <a:t>Scope resolution operator</a:t>
            </a:r>
            <a:endParaRPr/>
          </a:p>
          <a:p>
            <a:pPr indent="-317500" lvl="0" marL="457200" rtl="0" algn="l">
              <a:lnSpc>
                <a:spcPct val="100000"/>
              </a:lnSpc>
              <a:spcBef>
                <a:spcPts val="400"/>
              </a:spcBef>
              <a:spcAft>
                <a:spcPts val="0"/>
              </a:spcAft>
              <a:buClr>
                <a:schemeClr val="lt2"/>
              </a:buClr>
              <a:buSzPts val="1400"/>
              <a:buChar char="►"/>
            </a:pPr>
            <a:r>
              <a:rPr b="1" lang="en-US"/>
              <a:t>Memory allocation for objects</a:t>
            </a:r>
            <a:endParaRPr/>
          </a:p>
          <a:p>
            <a:pPr indent="-317500" lvl="0" marL="457200" rtl="0" algn="l">
              <a:lnSpc>
                <a:spcPct val="100000"/>
              </a:lnSpc>
              <a:spcBef>
                <a:spcPts val="400"/>
              </a:spcBef>
              <a:spcAft>
                <a:spcPts val="0"/>
              </a:spcAft>
              <a:buClr>
                <a:schemeClr val="lt2"/>
              </a:buClr>
              <a:buSzPts val="1400"/>
              <a:buChar char="►"/>
            </a:pPr>
            <a:r>
              <a:rPr b="1" lang="en-US"/>
              <a:t>Inline function</a:t>
            </a:r>
            <a:endParaRPr/>
          </a:p>
          <a:p>
            <a:pPr indent="-317500" lvl="0" marL="457200" rtl="0" algn="l">
              <a:lnSpc>
                <a:spcPct val="100000"/>
              </a:lnSpc>
              <a:spcBef>
                <a:spcPts val="400"/>
              </a:spcBef>
              <a:spcAft>
                <a:spcPts val="0"/>
              </a:spcAft>
              <a:buClr>
                <a:schemeClr val="lt2"/>
              </a:buClr>
              <a:buSzPts val="1400"/>
              <a:buChar char="►"/>
            </a:pPr>
            <a:r>
              <a:rPr b="1" lang="en-US"/>
              <a:t>Examples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Explanation</a:t>
            </a:r>
            <a:r>
              <a:rPr lang="en-US">
                <a:solidFill>
                  <a:srgbClr val="FF0000"/>
                </a:solidFill>
              </a:rPr>
              <a:t>: Method of defining member function  </a:t>
            </a:r>
            <a:endParaRPr>
              <a:solidFill>
                <a:srgbClr val="FF0000"/>
              </a:solidFill>
            </a:endParaRPr>
          </a:p>
        </p:txBody>
      </p:sp>
      <p:sp>
        <p:nvSpPr>
          <p:cNvPr id="210" name="Google Shape;210;p33"/>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42900" lvl="0" marL="342900" rtl="0" algn="l">
              <a:lnSpc>
                <a:spcPct val="100000"/>
              </a:lnSpc>
              <a:spcBef>
                <a:spcPts val="400"/>
              </a:spcBef>
              <a:spcAft>
                <a:spcPts val="0"/>
              </a:spcAft>
              <a:buSzPts val="1400"/>
              <a:buFont typeface="Noto Sans Symbols"/>
              <a:buChar char="∙"/>
            </a:pPr>
            <a:r>
              <a:rPr lang="en-US" sz="1800">
                <a:latin typeface="Times New Roman"/>
                <a:ea typeface="Times New Roman"/>
                <a:cs typeface="Times New Roman"/>
                <a:sym typeface="Times New Roman"/>
              </a:rPr>
              <a:t>The </a:t>
            </a:r>
            <a:r>
              <a:rPr lang="en-US" sz="1800">
                <a:solidFill>
                  <a:srgbClr val="FF0000"/>
                </a:solidFill>
                <a:latin typeface="Times New Roman"/>
                <a:ea typeface="Times New Roman"/>
                <a:cs typeface="Times New Roman"/>
                <a:sym typeface="Times New Roman"/>
              </a:rPr>
              <a:t>functions</a:t>
            </a:r>
            <a:r>
              <a:rPr lang="en-US" sz="1800">
                <a:latin typeface="Times New Roman"/>
                <a:ea typeface="Times New Roman"/>
                <a:cs typeface="Times New Roman"/>
                <a:sym typeface="Times New Roman"/>
              </a:rPr>
              <a:t>, which are declared inside the class, are called </a:t>
            </a:r>
            <a:r>
              <a:rPr lang="en-US" sz="1800">
                <a:solidFill>
                  <a:srgbClr val="FF0000"/>
                </a:solidFill>
                <a:latin typeface="Times New Roman"/>
                <a:ea typeface="Times New Roman"/>
                <a:cs typeface="Times New Roman"/>
                <a:sym typeface="Times New Roman"/>
              </a:rPr>
              <a:t>member functions </a:t>
            </a:r>
            <a:r>
              <a:rPr lang="en-US" sz="1800">
                <a:latin typeface="Times New Roman"/>
                <a:ea typeface="Times New Roman"/>
                <a:cs typeface="Times New Roman"/>
                <a:sym typeface="Times New Roman"/>
              </a:rPr>
              <a:t>of that class.</a:t>
            </a:r>
            <a:endParaRPr sz="1800">
              <a:latin typeface="Times New Roman"/>
              <a:ea typeface="Times New Roman"/>
              <a:cs typeface="Times New Roman"/>
              <a:sym typeface="Times New Roman"/>
            </a:endParaRPr>
          </a:p>
          <a:p>
            <a:pPr indent="-342900" lvl="0" marL="342900" rtl="0" algn="just">
              <a:lnSpc>
                <a:spcPct val="100000"/>
              </a:lnSpc>
              <a:spcBef>
                <a:spcPts val="400"/>
              </a:spcBef>
              <a:spcAft>
                <a:spcPts val="0"/>
              </a:spcAft>
              <a:buSzPts val="1400"/>
              <a:buFont typeface="Noto Sans Symbols"/>
              <a:buChar char="∙"/>
            </a:pPr>
            <a:r>
              <a:rPr lang="en-US" sz="1800">
                <a:latin typeface="Times New Roman"/>
                <a:ea typeface="Times New Roman"/>
                <a:cs typeface="Times New Roman"/>
                <a:sym typeface="Times New Roman"/>
              </a:rPr>
              <a:t>Only member functions can access the private members of the class.</a:t>
            </a:r>
            <a:endParaRPr sz="1800">
              <a:latin typeface="Times New Roman"/>
              <a:ea typeface="Times New Roman"/>
              <a:cs typeface="Times New Roman"/>
              <a:sym typeface="Times New Roman"/>
            </a:endParaRPr>
          </a:p>
          <a:p>
            <a:pPr indent="-342900" lvl="0" marL="342900" rtl="0" algn="just">
              <a:lnSpc>
                <a:spcPct val="100000"/>
              </a:lnSpc>
              <a:spcBef>
                <a:spcPts val="400"/>
              </a:spcBef>
              <a:spcAft>
                <a:spcPts val="0"/>
              </a:spcAft>
              <a:buSzPts val="1400"/>
              <a:buFont typeface="Noto Sans Symbols"/>
              <a:buChar char="∙"/>
            </a:pPr>
            <a:r>
              <a:rPr lang="en-US" sz="1800">
                <a:latin typeface="Times New Roman"/>
                <a:ea typeface="Times New Roman"/>
                <a:cs typeface="Times New Roman"/>
                <a:sym typeface="Times New Roman"/>
              </a:rPr>
              <a:t>Generally member functions are placed in a public section. But they can be placed in a private section also.</a:t>
            </a:r>
            <a:endParaRPr sz="1800">
              <a:latin typeface="Times New Roman"/>
              <a:ea typeface="Times New Roman"/>
              <a:cs typeface="Times New Roman"/>
              <a:sym typeface="Times New Roman"/>
            </a:endParaRPr>
          </a:p>
          <a:p>
            <a:pPr indent="-342900" lvl="0" marL="342900" rtl="0" algn="l">
              <a:lnSpc>
                <a:spcPct val="100000"/>
              </a:lnSpc>
              <a:spcBef>
                <a:spcPts val="400"/>
              </a:spcBef>
              <a:spcAft>
                <a:spcPts val="0"/>
              </a:spcAft>
              <a:buSzPts val="1400"/>
              <a:buFont typeface="Noto Sans Symbols"/>
              <a:buChar char="∙"/>
            </a:pPr>
            <a:r>
              <a:rPr lang="en-US" sz="1800">
                <a:solidFill>
                  <a:srgbClr val="FF0000"/>
                </a:solidFill>
                <a:latin typeface="Times New Roman"/>
                <a:ea typeface="Times New Roman"/>
                <a:cs typeface="Times New Roman"/>
                <a:sym typeface="Times New Roman"/>
              </a:rPr>
              <a:t>Member function </a:t>
            </a:r>
            <a:r>
              <a:rPr lang="en-US" sz="1800">
                <a:latin typeface="Times New Roman"/>
                <a:ea typeface="Times New Roman"/>
                <a:cs typeface="Times New Roman"/>
                <a:sym typeface="Times New Roman"/>
              </a:rPr>
              <a:t>can be defined in </a:t>
            </a:r>
            <a:r>
              <a:rPr lang="en-US" sz="1800">
                <a:solidFill>
                  <a:srgbClr val="FF0000"/>
                </a:solidFill>
                <a:latin typeface="Times New Roman"/>
                <a:ea typeface="Times New Roman"/>
                <a:cs typeface="Times New Roman"/>
                <a:sym typeface="Times New Roman"/>
              </a:rPr>
              <a:t>two places.</a:t>
            </a:r>
            <a:endParaRPr sz="1800">
              <a:solidFill>
                <a:srgbClr val="FF0000"/>
              </a:solidFill>
              <a:latin typeface="Times New Roman"/>
              <a:ea typeface="Times New Roman"/>
              <a:cs typeface="Times New Roman"/>
              <a:sym typeface="Times New Roman"/>
            </a:endParaRPr>
          </a:p>
          <a:p>
            <a:pPr indent="-342900" lvl="1" marL="800100" rtl="0" algn="l">
              <a:lnSpc>
                <a:spcPct val="100000"/>
              </a:lnSpc>
              <a:spcBef>
                <a:spcPts val="360"/>
              </a:spcBef>
              <a:spcAft>
                <a:spcPts val="0"/>
              </a:spcAft>
              <a:buSzPts val="1260"/>
              <a:buFont typeface="Arial"/>
              <a:buAutoNum type="arabicParenR"/>
            </a:pPr>
            <a:r>
              <a:rPr lang="en-US" sz="1600">
                <a:solidFill>
                  <a:srgbClr val="FF0000"/>
                </a:solidFill>
                <a:latin typeface="Times New Roman"/>
                <a:ea typeface="Times New Roman"/>
                <a:cs typeface="Times New Roman"/>
                <a:sym typeface="Times New Roman"/>
              </a:rPr>
              <a:t>Outside</a:t>
            </a:r>
            <a:r>
              <a:rPr lang="en-US" sz="1600">
                <a:latin typeface="Times New Roman"/>
                <a:ea typeface="Times New Roman"/>
                <a:cs typeface="Times New Roman"/>
                <a:sym typeface="Times New Roman"/>
              </a:rPr>
              <a:t> the class definition</a:t>
            </a:r>
            <a:endParaRPr/>
          </a:p>
          <a:p>
            <a:pPr indent="-342900" lvl="1" marL="800100" rtl="0" algn="l">
              <a:lnSpc>
                <a:spcPct val="100000"/>
              </a:lnSpc>
              <a:spcBef>
                <a:spcPts val="360"/>
              </a:spcBef>
              <a:spcAft>
                <a:spcPts val="0"/>
              </a:spcAft>
              <a:buSzPts val="1260"/>
              <a:buFont typeface="Arial"/>
              <a:buAutoNum type="arabicParenR"/>
            </a:pPr>
            <a:r>
              <a:rPr lang="en-US" sz="1600">
                <a:solidFill>
                  <a:srgbClr val="FF0000"/>
                </a:solidFill>
                <a:latin typeface="Times New Roman"/>
                <a:ea typeface="Times New Roman"/>
                <a:cs typeface="Times New Roman"/>
                <a:sym typeface="Times New Roman"/>
              </a:rPr>
              <a:t>Inside</a:t>
            </a:r>
            <a:r>
              <a:rPr lang="en-US" sz="1600">
                <a:latin typeface="Times New Roman"/>
                <a:ea typeface="Times New Roman"/>
                <a:cs typeface="Times New Roman"/>
                <a:sym typeface="Times New Roman"/>
              </a:rPr>
              <a:t> the class definition</a:t>
            </a:r>
            <a:endParaRPr/>
          </a:p>
          <a:p>
            <a:pPr indent="-262890" lvl="1" marL="800100" rtl="0" algn="l">
              <a:lnSpc>
                <a:spcPct val="100000"/>
              </a:lnSpc>
              <a:spcBef>
                <a:spcPts val="360"/>
              </a:spcBef>
              <a:spcAft>
                <a:spcPts val="0"/>
              </a:spcAft>
              <a:buSzPts val="1260"/>
              <a:buFont typeface="Arial"/>
              <a:buNone/>
            </a:pPr>
            <a:r>
              <a:t/>
            </a:r>
            <a:endParaRPr b="0" i="0" sz="1600">
              <a:solidFill>
                <a:srgbClr val="3B3B3B"/>
              </a:solidFill>
              <a:latin typeface="Times New Roman"/>
              <a:ea typeface="Times New Roman"/>
              <a:cs typeface="Times New Roman"/>
              <a:sym typeface="Times New Roman"/>
            </a:endParaRPr>
          </a:p>
          <a:p>
            <a:pPr indent="0" lvl="1" marL="457200" rtl="0" algn="l">
              <a:lnSpc>
                <a:spcPct val="100000"/>
              </a:lnSpc>
              <a:spcBef>
                <a:spcPts val="360"/>
              </a:spcBef>
              <a:spcAft>
                <a:spcPts val="0"/>
              </a:spcAft>
              <a:buSzPts val="1260"/>
              <a:buNone/>
            </a:pPr>
            <a:r>
              <a:t/>
            </a:r>
            <a:endParaRPr b="0" i="0" sz="1600">
              <a:solidFill>
                <a:srgbClr val="3B3B3B"/>
              </a:solidFill>
              <a:latin typeface="Times New Roman"/>
              <a:ea typeface="Times New Roman"/>
              <a:cs typeface="Times New Roman"/>
              <a:sym typeface="Times New Roman"/>
            </a:endParaRPr>
          </a:p>
          <a:p>
            <a:pPr indent="0" lvl="1" marL="457200" rtl="0" algn="l">
              <a:lnSpc>
                <a:spcPct val="100000"/>
              </a:lnSpc>
              <a:spcBef>
                <a:spcPts val="360"/>
              </a:spcBef>
              <a:spcAft>
                <a:spcPts val="0"/>
              </a:spcAft>
              <a:buSzPts val="1260"/>
              <a:buNone/>
            </a:pPr>
            <a:r>
              <a:t/>
            </a:r>
            <a:endParaRPr b="0" i="0" sz="1800">
              <a:solidFill>
                <a:srgbClr val="3B3B3B"/>
              </a:solidFill>
              <a:latin typeface="Georgia"/>
              <a:ea typeface="Georgia"/>
              <a:cs typeface="Georgia"/>
              <a:sym typeface="Georgia"/>
            </a:endParaRPr>
          </a:p>
          <a:p>
            <a:pPr indent="-262890" lvl="1" marL="800100" rtl="0" algn="l">
              <a:lnSpc>
                <a:spcPct val="100000"/>
              </a:lnSpc>
              <a:spcBef>
                <a:spcPts val="360"/>
              </a:spcBef>
              <a:spcAft>
                <a:spcPts val="0"/>
              </a:spcAft>
              <a:buSzPts val="1260"/>
              <a:buFont typeface="Arial"/>
              <a:buNone/>
            </a:pPr>
            <a:r>
              <a:t/>
            </a:r>
            <a:endParaRPr sz="1600">
              <a:latin typeface="Times New Roman"/>
              <a:ea typeface="Times New Roman"/>
              <a:cs typeface="Times New Roman"/>
              <a:sym typeface="Times New Roman"/>
            </a:endParaRPr>
          </a:p>
          <a:p>
            <a:pPr indent="-228600" lvl="0" marL="457200" rtl="0" algn="just">
              <a:lnSpc>
                <a:spcPct val="100000"/>
              </a:lnSpc>
              <a:spcBef>
                <a:spcPts val="400"/>
              </a:spcBef>
              <a:spcAft>
                <a:spcPts val="0"/>
              </a:spcAft>
              <a:buSzPts val="1400"/>
              <a:buNone/>
            </a:pPr>
            <a:r>
              <a:t/>
            </a:r>
            <a:endParaRPr/>
          </a:p>
          <a:p>
            <a:pPr indent="0" lvl="0" marL="139700" rtl="0" algn="just">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p:txBody>
      </p:sp>
      <p:sp>
        <p:nvSpPr>
          <p:cNvPr id="211" name="Google Shape;211;p33"/>
          <p:cNvSpPr txBox="1"/>
          <p:nvPr/>
        </p:nvSpPr>
        <p:spPr>
          <a:xfrm>
            <a:off x="9786568" y="5803317"/>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Syntax of inside member function declaration in a class </a:t>
            </a:r>
            <a:endParaRPr b="1"/>
          </a:p>
        </p:txBody>
      </p:sp>
      <p:sp>
        <p:nvSpPr>
          <p:cNvPr id="218" name="Google Shape;218;p34"/>
          <p:cNvSpPr txBox="1"/>
          <p:nvPr>
            <p:ph idx="1" type="body"/>
          </p:nvPr>
        </p:nvSpPr>
        <p:spPr>
          <a:xfrm>
            <a:off x="609918" y="1137919"/>
            <a:ext cx="10978515" cy="5425881"/>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0" lang="en-US" sz="2000">
                <a:latin typeface="Calibri"/>
                <a:ea typeface="Calibri"/>
                <a:cs typeface="Calibri"/>
                <a:sym typeface="Calibri"/>
              </a:rPr>
              <a:t>Syntax:</a:t>
            </a:r>
            <a:endParaRPr/>
          </a:p>
          <a:p>
            <a:pPr indent="0" lvl="0" marL="139700" rtl="0" algn="l">
              <a:lnSpc>
                <a:spcPct val="100000"/>
              </a:lnSpc>
              <a:spcBef>
                <a:spcPts val="400"/>
              </a:spcBef>
              <a:spcAft>
                <a:spcPts val="0"/>
              </a:spcAft>
              <a:buSzPts val="1400"/>
              <a:buNone/>
            </a:pPr>
            <a:r>
              <a:rPr b="0" lang="en-US" sz="2000">
                <a:latin typeface="Calibri"/>
                <a:ea typeface="Calibri"/>
                <a:cs typeface="Calibri"/>
                <a:sym typeface="Calibri"/>
              </a:rPr>
              <a:t>class class-name</a:t>
            </a:r>
            <a:endParaRPr/>
          </a:p>
          <a:p>
            <a:pPr indent="0" lvl="0" marL="139700" rtl="0" algn="l">
              <a:lnSpc>
                <a:spcPct val="100000"/>
              </a:lnSpc>
              <a:spcBef>
                <a:spcPts val="400"/>
              </a:spcBef>
              <a:spcAft>
                <a:spcPts val="0"/>
              </a:spcAft>
              <a:buSzPts val="1400"/>
              <a:buNone/>
            </a:pPr>
            <a:r>
              <a:rPr b="0" lang="en-US" sz="2000">
                <a:latin typeface="Calibri"/>
                <a:ea typeface="Calibri"/>
                <a:cs typeface="Calibri"/>
                <a:sym typeface="Calibri"/>
              </a:rPr>
              <a:t>{</a:t>
            </a:r>
            <a:endParaRPr/>
          </a:p>
          <a:p>
            <a:pPr indent="0" lvl="0" marL="139700" rtl="0" algn="l">
              <a:lnSpc>
                <a:spcPct val="100000"/>
              </a:lnSpc>
              <a:spcBef>
                <a:spcPts val="400"/>
              </a:spcBef>
              <a:spcAft>
                <a:spcPts val="0"/>
              </a:spcAft>
              <a:buSzPts val="1400"/>
              <a:buNone/>
            </a:pPr>
            <a:r>
              <a:rPr b="0" lang="en-US" sz="2000">
                <a:latin typeface="Calibri"/>
                <a:ea typeface="Calibri"/>
                <a:cs typeface="Calibri"/>
                <a:sym typeface="Calibri"/>
              </a:rPr>
              <a:t>public:</a:t>
            </a:r>
            <a:endParaRPr/>
          </a:p>
          <a:p>
            <a:pPr indent="0" lvl="0" marL="139700" rtl="0" algn="l">
              <a:lnSpc>
                <a:spcPct val="100000"/>
              </a:lnSpc>
              <a:spcBef>
                <a:spcPts val="400"/>
              </a:spcBef>
              <a:spcAft>
                <a:spcPts val="0"/>
              </a:spcAft>
              <a:buSzPts val="1400"/>
              <a:buNone/>
            </a:pPr>
            <a:r>
              <a:rPr b="0" lang="en-US" sz="2000">
                <a:latin typeface="Calibri"/>
                <a:ea typeface="Calibri"/>
                <a:cs typeface="Calibri"/>
                <a:sym typeface="Calibri"/>
              </a:rPr>
              <a:t>Return_type member function name(parameters list or argument)</a:t>
            </a:r>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a:t>
            </a:r>
            <a:endParaRPr/>
          </a:p>
          <a:p>
            <a:pPr indent="0" lvl="0" marL="139700" rtl="0" algn="l">
              <a:lnSpc>
                <a:spcPct val="100000"/>
              </a:lnSpc>
              <a:spcBef>
                <a:spcPts val="400"/>
              </a:spcBef>
              <a:spcAft>
                <a:spcPts val="0"/>
              </a:spcAft>
              <a:buSzPts val="1400"/>
              <a:buNone/>
            </a:pPr>
            <a:r>
              <a:rPr b="0" lang="en-US" sz="2000">
                <a:latin typeface="Calibri"/>
                <a:ea typeface="Calibri"/>
                <a:cs typeface="Calibri"/>
                <a:sym typeface="Calibri"/>
              </a:rPr>
              <a:t>Statements;</a:t>
            </a:r>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a:t>
            </a:r>
            <a:endParaRPr/>
          </a:p>
          <a:p>
            <a:pPr indent="0" lvl="0" marL="139700" rtl="0" algn="l">
              <a:lnSpc>
                <a:spcPct val="100000"/>
              </a:lnSpc>
              <a:spcBef>
                <a:spcPts val="400"/>
              </a:spcBef>
              <a:spcAft>
                <a:spcPts val="0"/>
              </a:spcAft>
              <a:buSzPts val="1400"/>
              <a:buNone/>
            </a:pPr>
            <a:r>
              <a:rPr b="0" lang="en-US" sz="2000">
                <a:latin typeface="Calibri"/>
                <a:ea typeface="Calibri"/>
                <a:cs typeface="Calibri"/>
                <a:sym typeface="Calibri"/>
              </a:rPr>
              <a:t>};</a:t>
            </a:r>
            <a:endParaRPr>
              <a:latin typeface="Calibri"/>
              <a:ea typeface="Calibri"/>
              <a:cs typeface="Calibri"/>
              <a:sym typeface="Calibri"/>
            </a:endParaRPr>
          </a:p>
          <a:p>
            <a:pPr indent="-317500" lvl="0" marL="457200" rtl="0" algn="l">
              <a:lnSpc>
                <a:spcPct val="100000"/>
              </a:lnSpc>
              <a:spcBef>
                <a:spcPts val="400"/>
              </a:spcBef>
              <a:spcAft>
                <a:spcPts val="0"/>
              </a:spcAft>
              <a:buClr>
                <a:schemeClr val="lt2"/>
              </a:buClr>
              <a:buSzPts val="1400"/>
              <a:buChar char="►"/>
            </a:pPr>
            <a:r>
              <a:rPr b="0" lang="en-US" sz="2000">
                <a:latin typeface="Calibri"/>
                <a:ea typeface="Calibri"/>
                <a:cs typeface="Calibri"/>
                <a:sym typeface="Calibri"/>
              </a:rPr>
              <a:t>where class is keyword and class name is name of class want to declare</a:t>
            </a:r>
            <a:endParaRPr/>
          </a:p>
          <a:p>
            <a:pPr indent="-317500" lvl="0" marL="457200" rtl="0" algn="l">
              <a:lnSpc>
                <a:spcPct val="100000"/>
              </a:lnSpc>
              <a:spcBef>
                <a:spcPts val="400"/>
              </a:spcBef>
              <a:spcAft>
                <a:spcPts val="0"/>
              </a:spcAft>
              <a:buClr>
                <a:schemeClr val="lt2"/>
              </a:buClr>
              <a:buSzPts val="1400"/>
              <a:buChar char="►"/>
            </a:pPr>
            <a:r>
              <a:rPr lang="en-US">
                <a:latin typeface="Calibri"/>
                <a:ea typeface="Calibri"/>
                <a:cs typeface="Calibri"/>
                <a:sym typeface="Calibri"/>
              </a:rPr>
              <a:t>Return type is return type of member function that can be void, int ,char, float</a:t>
            </a:r>
            <a:endParaRPr/>
          </a:p>
          <a:p>
            <a:pPr indent="-317500" lvl="0" marL="457200" rtl="0" algn="l">
              <a:lnSpc>
                <a:spcPct val="100000"/>
              </a:lnSpc>
              <a:spcBef>
                <a:spcPts val="400"/>
              </a:spcBef>
              <a:spcAft>
                <a:spcPts val="0"/>
              </a:spcAft>
              <a:buClr>
                <a:schemeClr val="lt2"/>
              </a:buClr>
              <a:buSzPts val="1400"/>
              <a:buChar char="►"/>
            </a:pPr>
            <a:r>
              <a:rPr lang="en-US">
                <a:latin typeface="Calibri"/>
                <a:ea typeface="Calibri"/>
                <a:cs typeface="Calibri"/>
                <a:sym typeface="Calibri"/>
              </a:rPr>
              <a:t>Member function is the name of function that want to declare</a:t>
            </a:r>
            <a:endParaRPr/>
          </a:p>
          <a:p>
            <a:pPr indent="-317500" lvl="0" marL="457200" rtl="0" algn="l">
              <a:lnSpc>
                <a:spcPct val="100000"/>
              </a:lnSpc>
              <a:spcBef>
                <a:spcPts val="400"/>
              </a:spcBef>
              <a:spcAft>
                <a:spcPts val="0"/>
              </a:spcAft>
              <a:buClr>
                <a:schemeClr val="lt2"/>
              </a:buClr>
              <a:buSzPts val="1400"/>
              <a:buChar char="►"/>
            </a:pPr>
            <a:r>
              <a:rPr b="0" lang="en-US" sz="2000">
                <a:latin typeface="Calibri"/>
                <a:ea typeface="Calibri"/>
                <a:cs typeface="Calibri"/>
                <a:sym typeface="Calibri"/>
              </a:rPr>
              <a:t>Parameter list or argu</a:t>
            </a:r>
            <a:r>
              <a:rPr lang="en-US">
                <a:latin typeface="Calibri"/>
                <a:ea typeface="Calibri"/>
                <a:cs typeface="Calibri"/>
                <a:sym typeface="Calibri"/>
              </a:rPr>
              <a:t>ments want to give to your function.</a:t>
            </a:r>
            <a:endParaRPr/>
          </a:p>
          <a:p>
            <a:pPr indent="-317500" lvl="0" marL="457200" rtl="0" algn="l">
              <a:lnSpc>
                <a:spcPct val="100000"/>
              </a:lnSpc>
              <a:spcBef>
                <a:spcPts val="400"/>
              </a:spcBef>
              <a:spcAft>
                <a:spcPts val="0"/>
              </a:spcAft>
              <a:buClr>
                <a:schemeClr val="lt2"/>
              </a:buClr>
              <a:buSzPts val="1400"/>
              <a:buChar char="►"/>
            </a:pPr>
            <a:r>
              <a:rPr lang="en-US">
                <a:latin typeface="Calibri"/>
                <a:ea typeface="Calibri"/>
                <a:cs typeface="Calibri"/>
                <a:sym typeface="Calibri"/>
              </a:rPr>
              <a:t>Argument syntax can be  </a:t>
            </a:r>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 (Data_type1  variable name1, Data_type2  variable name2,….., Data_typen variable namen)</a:t>
            </a:r>
            <a:endParaRPr/>
          </a:p>
          <a:p>
            <a:pPr indent="-228600" lvl="0" marL="457200" rtl="0" algn="l">
              <a:lnSpc>
                <a:spcPct val="100000"/>
              </a:lnSpc>
              <a:spcBef>
                <a:spcPts val="400"/>
              </a:spcBef>
              <a:spcAft>
                <a:spcPts val="0"/>
              </a:spcAft>
              <a:buClr>
                <a:schemeClr val="lt2"/>
              </a:buClr>
              <a:buSzPts val="1400"/>
              <a:buNone/>
            </a:pPr>
            <a:r>
              <a:t/>
            </a:r>
            <a:endParaRPr b="0" sz="2000">
              <a:latin typeface="Calibri"/>
              <a:ea typeface="Calibri"/>
              <a:cs typeface="Calibri"/>
              <a:sym typeface="Calibri"/>
            </a:endParaRPr>
          </a:p>
          <a:p>
            <a:pPr indent="0" lvl="0" marL="139700" rtl="0" algn="l">
              <a:lnSpc>
                <a:spcPct val="100000"/>
              </a:lnSpc>
              <a:spcBef>
                <a:spcPts val="400"/>
              </a:spcBef>
              <a:spcAft>
                <a:spcPts val="0"/>
              </a:spcAft>
              <a:buSzPts val="1400"/>
              <a:buNone/>
            </a:pPr>
            <a:r>
              <a:t/>
            </a:r>
            <a:endParaRPr b="0" sz="2000">
              <a:latin typeface="Calibri"/>
              <a:ea typeface="Calibri"/>
              <a:cs typeface="Calibri"/>
              <a:sym typeface="Calibri"/>
            </a:endParaRPr>
          </a:p>
          <a:p>
            <a:pPr indent="0" lvl="0" marL="139700" rtl="0" algn="l">
              <a:lnSpc>
                <a:spcPct val="100000"/>
              </a:lnSpc>
              <a:spcBef>
                <a:spcPts val="400"/>
              </a:spcBef>
              <a:spcAft>
                <a:spcPts val="0"/>
              </a:spcAft>
              <a:buSzPts val="1400"/>
              <a:buNone/>
            </a:pPr>
            <a:r>
              <a:t/>
            </a:r>
            <a:endParaRPr b="0" sz="2000">
              <a:latin typeface="Calibri"/>
              <a:ea typeface="Calibri"/>
              <a:cs typeface="Calibri"/>
              <a:sym typeface="Calibri"/>
            </a:endParaRPr>
          </a:p>
          <a:p>
            <a:pPr indent="0" lvl="0" marL="139700" rtl="0" algn="l">
              <a:lnSpc>
                <a:spcPct val="100000"/>
              </a:lnSpc>
              <a:spcBef>
                <a:spcPts val="400"/>
              </a:spcBef>
              <a:spcAft>
                <a:spcPts val="0"/>
              </a:spcAft>
              <a:buSzPts val="1400"/>
              <a:buNone/>
            </a:pPr>
            <a:r>
              <a:t/>
            </a:r>
            <a:endParaRPr/>
          </a:p>
        </p:txBody>
      </p:sp>
      <p:sp>
        <p:nvSpPr>
          <p:cNvPr id="219" name="Google Shape;219;p34"/>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Y light background">
  <a:themeElements>
    <a:clrScheme name="Custom 8">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